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12192000" cy="68580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Roboto" panose="020B0604020202020204" charset="0"/>
      <p:regular r:id="rId67"/>
      <p:bold r:id="rId68"/>
      <p:italic r:id="rId69"/>
      <p:boldItalic r:id="rId70"/>
    </p:embeddedFont>
    <p:embeddedFont>
      <p:font typeface="Consolas" panose="020B0609020204030204" pitchFamily="49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5" roundtripDataSignature="AMtx7mixqB3rvVX/VZ8fmvfOZSsIWJui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18285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1" name="Google Shape;221;p1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3" name="Google Shape;2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8" name="Google Shape;24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49" name="Google Shape;249;p1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" name="Google Shape;26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65" name="Google Shape;265;p1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1" name="Google Shape;31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12" name="Google Shape;312;p2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1" name="Google Shape;34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0" name="Google Shape;35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" name="Google Shape;386;p3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87" name="Google Shape;387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1" name="Google Shape;401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02" name="Google Shape;402;p3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7" name="Google Shape;40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8" name="Google Shape;418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19" name="Google Shape;419;p3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4" name="Google Shape;42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5" name="Google Shape;435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436" name="Google Shape;436;p3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acd52c2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acd52c259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2" name="Google Shape;442;gacd52c259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443" name="Google Shape;443;gacd52c2596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ce004a3e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8" name="Google Shape;448;gace004a3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acd52c259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acd52c2596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6" name="Google Shape;456;gacd52c2596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cd52c2596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4" name="Google Shape;464;gacd52c259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cd52c2596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3" name="Google Shape;473;gacd52c259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cd52c2596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2" name="Google Shape;482;gacd52c2596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cd52c259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gacd52c259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2" name="Google Shape;492;gacd52c259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493" name="Google Shape;493;gacd52c2596_0_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acd52c2596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gacd52c2596_0_3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9" name="Google Shape;499;gacd52c2596_0_3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acd52c259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gacd52c2596_0_3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8" name="Google Shape;508;gacd52c2596_0_3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acd52c2596_0_3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6" name="Google Shape;516;gacd52c2596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acd52c2596_0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7" name="Google Shape;527;gacd52c2596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acd52c2596_0_3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4" name="Google Shape;534;gacd52c2596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acd52c2596_0_3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1" name="Google Shape;541;gacd52c2596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3" name="Google Shape;173;p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cd52c2596_0_3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8" name="Google Shape;548;gacd52c2596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cd52c2596_0_3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5" name="Google Shape;555;gacd52c2596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cd52c2596_0_3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4" name="Google Shape;564;gacd52c259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cd52c2596_0_3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2" name="Google Shape;572;gacd52c2596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acd52c2596_0_3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1" name="Google Shape;581;gacd52c2596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cd52c2596_0_3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9" name="Google Shape;589;gacd52c2596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acd52c2596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gacd52c2596_0_5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9" name="Google Shape;599;gacd52c2596_0_53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600" name="Google Shape;600;gacd52c2596_0_5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cd52c2596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3" name="Google Shape;613;gacd52c2596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4" name="Google Shape;614;gacd52c2596_0_54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615" name="Google Shape;615;gacd52c2596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7" name="Google Shape;627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8" name="Google Shape;628;p3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629" name="Google Shape;629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58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4" name="Google Shape;634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0" name="Google Shape;640;p4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641" name="Google Shape;641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60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05" name="Google Shape;205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4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4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5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51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1" descr="us4bg-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1" descr="promianata-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1" descr="vratsa-municipality-log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1" descr="Telerik_Academy_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1" descr="mindhub-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51" descr="NMD-Log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5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5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4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43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4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5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45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5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5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" name="Google Shape;41;p4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5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5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" name="Google Shape;4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5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4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6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46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46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Google Shape;52;p46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" name="Google Shape;56;p46"/>
          <p:cNvPicPr preferRelativeResize="0"/>
          <p:nvPr/>
        </p:nvPicPr>
        <p:blipFill rotWithShape="1">
          <a:blip r:embed="rId4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4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47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47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47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4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7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47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" name="Google Shape;65;p47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" name="Google Shape;67;p47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47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8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48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4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48"/>
          <p:cNvSpPr/>
          <p:nvPr/>
        </p:nvSpPr>
        <p:spPr>
          <a:xfrm>
            <a:off x="-3176" y="0"/>
            <a:ext cx="12195301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4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48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4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49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4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" name="Google Shape;82;p4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9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9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" name="Google Shape;86;p49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0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5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2" name="Google Shape;92;p50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5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50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p50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" name="Google Shape;96;p50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50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" name="Google Shape;98;p50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" name="Google Shape;99;p50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" name="Google Shape;100;p50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" name="Google Shape;101;p50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50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3" name="Google Shape;103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0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sz="1400" b="1" i="0" u="none" strike="noStrike" cap="none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sz="1400" b="1" i="0" u="none" strike="noStrike" cap="none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50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Цялостен курс по програмиране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0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Дизайн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курс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0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Курс по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дигит.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маркетинг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50" descr="Резултат с изображение за mindhub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50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111" name="Google Shape;111;p50" descr="HackVratsa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50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4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4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7" Type="http://schemas.openxmlformats.org/officeDocument/2006/relationships/hyperlink" Target="http://www.w3schools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evelopers.google.com/web" TargetMode="External"/><Relationship Id="rId5" Type="http://schemas.openxmlformats.org/officeDocument/2006/relationships/hyperlink" Target="https://developer.mozilla.org/" TargetMode="External"/><Relationship Id="rId4" Type="http://schemas.openxmlformats.org/officeDocument/2006/relationships/hyperlink" Target="http://school.vratsasoftware.com/train-devs/web-dev-php/wordpress-sites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tag_doctype.asp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gif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validator.w3.org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TML5#Plan_201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zilla.org/en-US/firefox/developer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ckagecontrol.io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WebDevelopment 2020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41" name="Google Shape;141;p1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</a:pPr>
            <a:r>
              <a:rPr lang="en-US" sz="9600"/>
              <a:t>HTML</a:t>
            </a:r>
            <a:endParaRPr sz="960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</a:pPr>
            <a:r>
              <a:rPr lang="en-US" sz="9600"/>
              <a:t>intro</a:t>
            </a:r>
            <a:endParaRPr sz="9600"/>
          </a:p>
        </p:txBody>
      </p:sp>
      <p:sp>
        <p:nvSpPr>
          <p:cNvPr id="142" name="Google Shape;142;p1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РЕСУРСИ</a:t>
            </a: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➔"/>
            </a:pPr>
            <a:r>
              <a:rPr lang="en-US" sz="2100">
                <a:solidFill>
                  <a:schemeClr val="dk2"/>
                </a:solidFill>
              </a:rPr>
              <a:t>Демо файловете в </a:t>
            </a:r>
            <a:r>
              <a:rPr lang="en-US" sz="2100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https://github.com/</a:t>
            </a:r>
            <a:r>
              <a:rPr lang="en-US" sz="2100">
                <a:solidFill>
                  <a:schemeClr val="dk2"/>
                </a:solidFill>
              </a:rPr>
              <a:t> - ще го достъпвате през линк от </a:t>
            </a:r>
            <a:r>
              <a:rPr lang="en-US" sz="21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http://school.vratsasoftware.com/</a:t>
            </a:r>
            <a:endParaRPr sz="2100">
              <a:solidFill>
                <a:schemeClr val="dk2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➔"/>
            </a:pPr>
            <a:r>
              <a:rPr lang="en-US" sz="2100">
                <a:solidFill>
                  <a:schemeClr val="dk2"/>
                </a:solidFill>
              </a:rPr>
              <a:t>Задачите за домашното ще бъдат  в отделен файл в </a:t>
            </a:r>
            <a:r>
              <a:rPr lang="en-US" sz="2100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http://school.vratsasoftware.com/</a:t>
            </a:r>
            <a:endParaRPr sz="2100">
              <a:solidFill>
                <a:schemeClr val="dk2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➔"/>
            </a:pPr>
            <a:r>
              <a:rPr lang="en-US" sz="2100">
                <a:solidFill>
                  <a:schemeClr val="dk2"/>
                </a:solidFill>
              </a:rPr>
              <a:t>Допълнителни ресурси </a:t>
            </a:r>
            <a:endParaRPr sz="2100">
              <a:solidFill>
                <a:schemeClr val="dk2"/>
              </a:solidFill>
            </a:endParaRPr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◆"/>
            </a:pPr>
            <a:r>
              <a:rPr lang="en-US" sz="2100" u="sng">
                <a:solidFill>
                  <a:schemeClr val="dk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https://developer.mozilla.org/</a:t>
            </a:r>
            <a:endParaRPr sz="2100">
              <a:solidFill>
                <a:schemeClr val="dk2"/>
              </a:solidFill>
            </a:endParaRPr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◆"/>
            </a:pPr>
            <a:r>
              <a:rPr lang="en-US" sz="2100" u="sng">
                <a:solidFill>
                  <a:schemeClr val="dk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https://developers.google.com/web</a:t>
            </a:r>
            <a:endParaRPr sz="2100">
              <a:solidFill>
                <a:schemeClr val="dk2"/>
              </a:solidFill>
            </a:endParaRPr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◆"/>
            </a:pPr>
            <a:r>
              <a:rPr lang="en-US" sz="2100" u="sng">
                <a:solidFill>
                  <a:schemeClr val="dk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http://www.w3schools.com/</a:t>
            </a:r>
            <a:endParaRPr sz="2100">
              <a:solidFill>
                <a:schemeClr val="dk2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➔"/>
            </a:pPr>
            <a:r>
              <a:rPr lang="en-US" sz="2100">
                <a:solidFill>
                  <a:schemeClr val="dk2"/>
                </a:solidFill>
              </a:rPr>
              <a:t>Допълнителни инструменти – 		</a:t>
            </a:r>
            <a:endParaRPr sz="21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100">
                <a:solidFill>
                  <a:schemeClr val="dk2"/>
                </a:solidFill>
              </a:rPr>
              <a:t>	</a:t>
            </a:r>
            <a:r>
              <a:rPr lang="en-US" sz="2100" b="1">
                <a:solidFill>
                  <a:schemeClr val="dk2"/>
                </a:solidFill>
              </a:rPr>
              <a:t>Mozilla Developer Tools </a:t>
            </a:r>
            <a:r>
              <a:rPr lang="en-US" sz="2100">
                <a:solidFill>
                  <a:schemeClr val="dk2"/>
                </a:solidFill>
              </a:rPr>
              <a:t> </a:t>
            </a:r>
            <a:endParaRPr sz="21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100">
                <a:solidFill>
                  <a:schemeClr val="dk2"/>
                </a:solidFill>
              </a:rPr>
              <a:t>	и аналогичните за Chrome</a:t>
            </a:r>
            <a:endParaRPr sz="2100">
              <a:solidFill>
                <a:schemeClr val="dk2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➔"/>
            </a:pPr>
            <a:r>
              <a:rPr lang="en-US" sz="2100">
                <a:solidFill>
                  <a:schemeClr val="dk2"/>
                </a:solidFill>
              </a:rPr>
              <a:t>Търсете в мрежата</a:t>
            </a:r>
            <a:endParaRPr sz="21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215" name="Google Shape;215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216" name="Google Shape;216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"/>
          <p:cNvSpPr txBox="1"/>
          <p:nvPr/>
        </p:nvSpPr>
        <p:spPr>
          <a:xfrm>
            <a:off x="4437525" y="2107700"/>
            <a:ext cx="3345300" cy="11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Добра практика/</a:t>
            </a:r>
            <a:endParaRPr sz="2400" b="1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Задължителна практика</a:t>
            </a:r>
            <a:endParaRPr sz="2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Какво е добра практика – </a:t>
            </a:r>
            <a:r>
              <a:rPr lang="en-US" sz="2400" b="1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неписани правила, етикет</a:t>
            </a:r>
            <a:endParaRPr sz="2400" b="1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Никой няма да те върне 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ако отидеш със скъсани дънки на опера.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Но определено ще те гледат накриво.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29" name="Google Shape;229;p12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>
                <a:solidFill>
                  <a:schemeClr val="dk2"/>
                </a:solidFill>
              </a:rPr>
              <a:t>ДОБРА ПРАКТИКА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" name="Google Shape;230;p1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3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98"/>
              <a:buNone/>
            </a:pPr>
            <a:r>
              <a:rPr lang="en-US" sz="2400">
                <a:solidFill>
                  <a:schemeClr val="dk2"/>
                </a:solidFill>
              </a:rPr>
              <a:t>За браузъра няма значение дали пишете подреден код – той ще го разчете и зареди страницата, 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lang="en-US" sz="2400" b="1">
                <a:solidFill>
                  <a:schemeClr val="dk2"/>
                </a:solidFill>
              </a:rPr>
              <a:t>НО е добра практика да подреждатe кода </a:t>
            </a:r>
            <a:r>
              <a:rPr lang="en-US" sz="2400">
                <a:solidFill>
                  <a:schemeClr val="dk2"/>
                </a:solidFill>
              </a:rPr>
              <a:t>по определен начин.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lang="en-US" sz="2400">
                <a:solidFill>
                  <a:schemeClr val="dk2"/>
                </a:solidFill>
              </a:rPr>
              <a:t>Това помага на вас -	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2"/>
                </a:solidFill>
              </a:rPr>
              <a:t>		- да избягвате грешки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2"/>
                </a:solidFill>
              </a:rPr>
              <a:t>		- да откривате грешки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2"/>
                </a:solidFill>
              </a:rPr>
              <a:t>		- да разбирате бързо какво сте написали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2"/>
                </a:solidFill>
              </a:rPr>
              <a:t>		- ….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2"/>
                </a:solidFill>
              </a:rPr>
              <a:t>Помага и на този, който чете кодът ви –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2"/>
                </a:solidFill>
              </a:rPr>
              <a:t>		- разбира бързо какво сте писали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2"/>
                </a:solidFill>
              </a:rPr>
              <a:t>		- намира бързо грешки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2"/>
                </a:solidFill>
              </a:rPr>
              <a:t>		- става ваш приятел☺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>
                <a:solidFill>
                  <a:schemeClr val="dk2"/>
                </a:solidFill>
              </a:rPr>
              <a:t>ДОБРА ПРАКТИКА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7" name="Google Shape;237;p1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285750" lvl="2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Имената на файловете се пишат с </a:t>
            </a: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2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2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lang="en-US" sz="3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LATTIN_LETTERS</a:t>
            </a:r>
            <a:endParaRPr sz="30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2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lang="en-US" sz="3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30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2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3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IN_ENGLISH</a:t>
            </a:r>
            <a:endParaRPr sz="30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2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2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3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NO_SPACE_IN_FILE_NAMES_ALLOWED</a:t>
            </a:r>
            <a:endParaRPr sz="30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2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2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3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SEPARATE_WORDS_IN_NAME_THIS_WAY</a:t>
            </a:r>
            <a:endParaRPr sz="30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2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sz="30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2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3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не използвайте ,/*.&lt;@#$%^&amp;:;”’|\ в имената </a:t>
            </a:r>
            <a:endParaRPr sz="30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4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>
                <a:solidFill>
                  <a:schemeClr val="dk2"/>
                </a:solidFill>
              </a:rPr>
              <a:t>ЗАДЪЛЖИТЕЛНА ПРАКТИКА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4" name="Google Shape;244;p1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"/>
          <p:cNvSpPr txBox="1"/>
          <p:nvPr/>
        </p:nvSpPr>
        <p:spPr>
          <a:xfrm>
            <a:off x="4437525" y="2412500"/>
            <a:ext cx="33453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HTML елементи</a:t>
            </a:r>
            <a:endParaRPr sz="2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200"/>
              <a:t>HTML елементи</a:t>
            </a:r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body" idx="1"/>
          </p:nvPr>
        </p:nvSpPr>
        <p:spPr>
          <a:xfrm>
            <a:off x="233550" y="1181575"/>
            <a:ext cx="117249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html елемент = </a:t>
            </a: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отварящ таг + атрибути </a:t>
            </a: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/не е задължително</a:t>
            </a: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/ + затварящ таг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259" name="Google Shape;259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60" name="Google Shape;26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6993" y="3429004"/>
            <a:ext cx="3823884" cy="210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"/>
          <p:cNvSpPr txBox="1"/>
          <p:nvPr/>
        </p:nvSpPr>
        <p:spPr>
          <a:xfrm>
            <a:off x="4437525" y="1879100"/>
            <a:ext cx="3345300" cy="15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2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Структура на HTML документа</a:t>
            </a:r>
            <a:endParaRPr sz="2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 txBox="1">
            <a:spLocks noGrp="1"/>
          </p:cNvSpPr>
          <p:nvPr>
            <p:ph type="body" idx="1"/>
          </p:nvPr>
        </p:nvSpPr>
        <p:spPr>
          <a:xfrm>
            <a:off x="615283" y="1713738"/>
            <a:ext cx="10951129" cy="468087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rgbClr val="112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3086100" lvl="0" indent="-1397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lang="en-US" sz="24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 НАЧАЛОТО преди всичко останало декларация </a:t>
            </a:r>
            <a:endParaRPr sz="2400" b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86100" lvl="0" indent="-1397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&lt;!DOCTYPE&gt;</a:t>
            </a:r>
            <a:endParaRPr sz="2400" b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86100" lvl="0" indent="-1397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инструкция към web-браузъра, </a:t>
            </a:r>
            <a:endParaRPr sz="2400" b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86100" lvl="0" indent="-1397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относно версията на HTML, </a:t>
            </a:r>
            <a:endParaRPr sz="2400" b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86100" lvl="0" indent="-1397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използвана в документа.</a:t>
            </a:r>
            <a:endParaRPr sz="2400" b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86100" lvl="0" indent="-1397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endParaRPr sz="2400" b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86100" lvl="0" indent="-1397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endParaRPr sz="2400" b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86100" lvl="0" indent="-1397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lang="en-US" sz="24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Варианти на </a:t>
            </a:r>
            <a:endParaRPr sz="2400" b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86100" lvl="0" indent="-1397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lang="en-US" sz="24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декларацията и </a:t>
            </a:r>
            <a:endParaRPr sz="2400" b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86100" lvl="0" indent="-1397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повече информация</a:t>
            </a:r>
            <a:endParaRPr sz="2400" b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http://www.w3schools.com/tags/tag_doctype.asp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73" name="Google Shape;273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Структура на HTML документа</a:t>
            </a:r>
            <a:endParaRPr/>
          </a:p>
        </p:txBody>
      </p:sp>
      <p:sp>
        <p:nvSpPr>
          <p:cNvPr id="274" name="Google Shape;274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75" name="Google Shape;27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278" y="1713740"/>
            <a:ext cx="3383074" cy="200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5263" y="4172507"/>
            <a:ext cx="4788000" cy="15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РЕСУРСИ</a:t>
            </a: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1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&lt;html&gt;&lt;/html&gt;</a:t>
            </a:r>
            <a:endParaRPr sz="4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отбелязваме </a:t>
            </a:r>
            <a:r>
              <a:rPr lang="en-US" sz="3000" b="1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началото и края</a:t>
            </a: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на документа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284" name="Google Shape;284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Структура на HTML документа</a:t>
            </a:r>
            <a:endParaRPr/>
          </a:p>
        </p:txBody>
      </p:sp>
      <p:sp>
        <p:nvSpPr>
          <p:cNvPr id="285" name="Google Shape;285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86" name="Google Shape;2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375" y="1353875"/>
            <a:ext cx="3542150" cy="55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2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7" lvl="0" indent="-3762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История</a:t>
            </a:r>
            <a:endParaRPr sz="2200"/>
          </a:p>
          <a:p>
            <a:pPr marL="446087" lvl="0" indent="-3762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Какво е HTML</a:t>
            </a:r>
            <a:endParaRPr sz="2200"/>
          </a:p>
          <a:p>
            <a:pPr marL="446087" lvl="0" indent="-3762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Инструменти за разработка</a:t>
            </a:r>
            <a:endParaRPr sz="2200"/>
          </a:p>
          <a:p>
            <a:pPr marL="446087" lvl="0" indent="-3762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US" sz="2200"/>
              <a:t>Добра практика/Задължителна практика</a:t>
            </a:r>
            <a:endParaRPr sz="2200"/>
          </a:p>
          <a:p>
            <a:pPr marL="446087" lvl="0" indent="-3762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Структура на HTML документа</a:t>
            </a:r>
            <a:endParaRPr sz="2200"/>
          </a:p>
          <a:p>
            <a:pPr marL="446087" lvl="0" indent="-3762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Класификация на HTML елементите</a:t>
            </a:r>
            <a:endParaRPr sz="2200"/>
          </a:p>
          <a:p>
            <a:pPr marL="446087" lvl="0" indent="-3762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HTML validator</a:t>
            </a:r>
            <a:endParaRPr sz="2200"/>
          </a:p>
          <a:p>
            <a:pPr marL="446087" lvl="0" indent="-3762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ul/ol</a:t>
            </a:r>
            <a:endParaRPr sz="2200"/>
          </a:p>
          <a:p>
            <a:pPr marL="446087" lvl="0" indent="-3762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Таблици</a:t>
            </a:r>
            <a:endParaRPr sz="2200"/>
          </a:p>
          <a:p>
            <a:pPr marL="446087" lvl="0" indent="-3762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Форми</a:t>
            </a:r>
            <a:endParaRPr sz="2200"/>
          </a:p>
        </p:txBody>
      </p:sp>
      <p:sp>
        <p:nvSpPr>
          <p:cNvPr id="152" name="Google Shape;152;p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РЕСУРСИ</a:t>
            </a: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2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&lt;head&gt;&lt;/head&gt; </a:t>
            </a:r>
            <a:endParaRPr sz="4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600"/>
              <a:buFont typeface="Calibri"/>
              <a:buNone/>
            </a:pP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 информация </a:t>
            </a:r>
            <a:r>
              <a:rPr lang="en-US" sz="30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НЕВИДИМА</a:t>
            </a: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за потребителя - meta tags, style, link и др.;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тук е мястото и на </a:t>
            </a: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&lt;title&gt;&lt;/title&gt; </a:t>
            </a:r>
            <a:endParaRPr sz="3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4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294" name="Google Shape;294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Структура на HTML документа</a:t>
            </a:r>
            <a:endParaRPr/>
          </a:p>
        </p:txBody>
      </p:sp>
      <p:sp>
        <p:nvSpPr>
          <p:cNvPr id="295" name="Google Shape;295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96" name="Google Shape;29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375" y="1353875"/>
            <a:ext cx="3542150" cy="55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37799" y="5397556"/>
            <a:ext cx="4896544" cy="1063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РЕСУРСИ</a:t>
            </a: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800"/>
              <a:buFont typeface="Calibri"/>
              <a:buNone/>
            </a:pPr>
            <a:r>
              <a:rPr lang="en-US" sz="6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&lt;body&gt;&lt;/body&gt;</a:t>
            </a: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тук разполагаме всичко, което искаме </a:t>
            </a:r>
            <a:r>
              <a:rPr lang="en-US" sz="30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да види</a:t>
            </a: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потребителят в web страницата</a:t>
            </a: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4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4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Структура на HTML документа</a:t>
            </a:r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307" name="Google Shape;30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375" y="1353875"/>
            <a:ext cx="3542150" cy="55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"/>
          <p:cNvSpPr txBox="1"/>
          <p:nvPr/>
        </p:nvSpPr>
        <p:spPr>
          <a:xfrm>
            <a:off x="4437525" y="2164650"/>
            <a:ext cx="3345300" cy="12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3000" b="1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HTML елементи  класификация</a:t>
            </a:r>
            <a:endParaRPr sz="30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▪"/>
            </a:pPr>
            <a:r>
              <a:rPr lang="en-US" sz="2400" b="1">
                <a:solidFill>
                  <a:schemeClr val="dk2"/>
                </a:solidFill>
              </a:rPr>
              <a:t>елементи, които се състоят от </a:t>
            </a:r>
            <a:r>
              <a:rPr lang="en-US" sz="2400" b="1" u="sng">
                <a:solidFill>
                  <a:srgbClr val="F2A818"/>
                </a:solidFill>
              </a:rPr>
              <a:t>отварящ, затварящ таг </a:t>
            </a:r>
            <a:r>
              <a:rPr lang="en-US" sz="2400" b="1">
                <a:solidFill>
                  <a:srgbClr val="F2A818"/>
                </a:solidFill>
              </a:rPr>
              <a:t>и атрибути</a:t>
            </a:r>
            <a:r>
              <a:rPr lang="en-US" sz="2400" b="1">
                <a:solidFill>
                  <a:schemeClr val="dk2"/>
                </a:solidFill>
              </a:rPr>
              <a:t> /не са задължителни/</a:t>
            </a:r>
            <a:endParaRPr sz="2400" b="1">
              <a:solidFill>
                <a:schemeClr val="dk2"/>
              </a:solidFill>
            </a:endParaRPr>
          </a:p>
          <a:p>
            <a:pPr marL="989981" lvl="1" indent="-4188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▪"/>
            </a:pPr>
            <a:r>
              <a:rPr lang="en-US" sz="1800" b="1">
                <a:solidFill>
                  <a:srgbClr val="595959"/>
                </a:solidFill>
              </a:rPr>
              <a:t>Атрибути – width, border, style и др.– вписват се в отварящия таг.</a:t>
            </a:r>
            <a:r>
              <a:rPr lang="en-US" sz="1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1">
              <a:solidFill>
                <a:schemeClr val="dk2"/>
              </a:solidFill>
            </a:endParaRPr>
          </a:p>
        </p:txBody>
      </p:sp>
      <p:sp>
        <p:nvSpPr>
          <p:cNvPr id="320" name="Google Shape;320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000"/>
              <a:t>HTML елементи  - класификация</a:t>
            </a:r>
            <a:endParaRPr/>
          </a:p>
        </p:txBody>
      </p:sp>
      <p:sp>
        <p:nvSpPr>
          <p:cNvPr id="321" name="Google Shape;321;p2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22" name="Google Shape;322;p23"/>
          <p:cNvSpPr txBox="1"/>
          <p:nvPr/>
        </p:nvSpPr>
        <p:spPr>
          <a:xfrm>
            <a:off x="914402" y="2530660"/>
            <a:ext cx="10363200" cy="38652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2192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36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&lt;div style=</a:t>
            </a:r>
            <a:r>
              <a:rPr lang="en-US" sz="36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"color:blue”</a:t>
            </a:r>
            <a:r>
              <a:rPr lang="en-US" sz="36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&gt; </a:t>
            </a:r>
            <a:r>
              <a:rPr lang="en-US" sz="3600" b="1" i="0" u="none" strike="noStrike" cap="non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съдържание</a:t>
            </a:r>
            <a:r>
              <a:rPr lang="en-US" sz="36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&lt;/div&gt;</a:t>
            </a:r>
            <a:endParaRPr sz="36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192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36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&lt;h1&gt; </a:t>
            </a:r>
            <a:r>
              <a:rPr lang="en-US" sz="3600" b="1" i="0" u="none" strike="noStrike" cap="non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съдържание</a:t>
            </a:r>
            <a:r>
              <a:rPr lang="en-US" sz="36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&lt;/h1&gt;</a:t>
            </a:r>
            <a:endParaRPr sz="36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192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36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&lt;h2&gt; </a:t>
            </a:r>
            <a:r>
              <a:rPr lang="en-US" sz="3600" b="1" i="0" u="none" strike="noStrike" cap="non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съдържание</a:t>
            </a:r>
            <a:r>
              <a:rPr lang="en-US" sz="36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&lt;/h2&gt;</a:t>
            </a:r>
            <a:endParaRPr sz="36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192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36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&lt;p&gt; </a:t>
            </a:r>
            <a:r>
              <a:rPr lang="en-US" sz="3600" b="1" i="0" u="none" strike="noStrike" cap="non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съдържание</a:t>
            </a:r>
            <a:r>
              <a:rPr lang="en-US" sz="36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&lt;/p&gt; </a:t>
            </a:r>
            <a:endParaRPr sz="36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36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 b="1">
              <a:solidFill>
                <a:schemeClr val="dk2"/>
              </a:solidFill>
            </a:endParaRPr>
          </a:p>
          <a:p>
            <a:pPr marL="456915" lvl="0" indent="-45691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▪"/>
            </a:pPr>
            <a:r>
              <a:rPr lang="en-US" sz="3000" b="1">
                <a:solidFill>
                  <a:schemeClr val="dk2"/>
                </a:solidFill>
              </a:rPr>
              <a:t>елементи, които нямат </a:t>
            </a:r>
            <a:r>
              <a:rPr lang="en-US" sz="3000" b="1" u="sng">
                <a:solidFill>
                  <a:schemeClr val="dk2"/>
                </a:solidFill>
              </a:rPr>
              <a:t>затварящ таг</a:t>
            </a:r>
            <a:endParaRPr sz="3000" b="1" u="sng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u="sng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u="sng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u="sng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u="sng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u="sng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u="sng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1">
                <a:solidFill>
                  <a:schemeClr val="dk2"/>
                </a:solidFill>
              </a:rPr>
              <a:t>задължително имат атрибути - </a:t>
            </a:r>
            <a:r>
              <a:rPr lang="en-US" sz="3000" b="1" i="1">
                <a:solidFill>
                  <a:schemeClr val="lt1"/>
                </a:solidFill>
              </a:rPr>
              <a:t>src/img/</a:t>
            </a:r>
            <a:r>
              <a:rPr lang="en-US" sz="3000" i="1">
                <a:solidFill>
                  <a:schemeClr val="dk2"/>
                </a:solidFill>
              </a:rPr>
              <a:t>, </a:t>
            </a:r>
            <a:r>
              <a:rPr lang="en-US" sz="3000" b="1" i="1">
                <a:solidFill>
                  <a:schemeClr val="lt1"/>
                </a:solidFill>
              </a:rPr>
              <a:t>name/input/</a:t>
            </a:r>
            <a:endParaRPr sz="3000" b="1" i="1">
              <a:solidFill>
                <a:schemeClr val="lt1"/>
              </a:solidFill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000"/>
              <a:t>HTML елементи  - класификация</a:t>
            </a:r>
            <a:endParaRPr/>
          </a:p>
        </p:txBody>
      </p:sp>
      <p:sp>
        <p:nvSpPr>
          <p:cNvPr id="329" name="Google Shape;329;p2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30" name="Google Shape;330;p24"/>
          <p:cNvSpPr txBox="1"/>
          <p:nvPr/>
        </p:nvSpPr>
        <p:spPr>
          <a:xfrm>
            <a:off x="914400" y="2530654"/>
            <a:ext cx="10363200" cy="22125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&lt;img /&gt;</a:t>
            </a:r>
            <a:endParaRPr sz="36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&lt;input /&gt;</a:t>
            </a:r>
            <a:endParaRPr sz="36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192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36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36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chemeClr val="dk2"/>
                </a:solidFill>
              </a:rPr>
              <a:t>Атрибутите не са задължителни, но има изключения – </a:t>
            </a:r>
            <a:endParaRPr sz="3000">
              <a:solidFill>
                <a:schemeClr val="dk2"/>
              </a:solidFill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Char char="•"/>
            </a:pPr>
            <a:r>
              <a:rPr lang="en-US" sz="3000">
                <a:solidFill>
                  <a:schemeClr val="dk2"/>
                </a:solidFill>
              </a:rPr>
              <a:t>Елементи със задължителни атрибути</a:t>
            </a:r>
            <a:endParaRPr sz="3000">
              <a:solidFill>
                <a:schemeClr val="dk2"/>
              </a:solidFill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 b="1">
              <a:solidFill>
                <a:schemeClr val="dk2"/>
              </a:solidFill>
            </a:endParaRPr>
          </a:p>
        </p:txBody>
      </p:sp>
      <p:sp>
        <p:nvSpPr>
          <p:cNvPr id="336" name="Google Shape;336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000"/>
              <a:t>HTML елементи  - класификация</a:t>
            </a:r>
            <a:endParaRPr/>
          </a:p>
        </p:txBody>
      </p:sp>
      <p:sp>
        <p:nvSpPr>
          <p:cNvPr id="337" name="Google Shape;337;p2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38" name="Google Shape;338;p25"/>
          <p:cNvSpPr txBox="1"/>
          <p:nvPr/>
        </p:nvSpPr>
        <p:spPr>
          <a:xfrm>
            <a:off x="914402" y="2532035"/>
            <a:ext cx="10363200" cy="38652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3000" b="0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&lt;img </a:t>
            </a:r>
            <a:r>
              <a:rPr lang="en-US" sz="3000" b="0" i="0" u="none" strike="noStrike" cap="non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src="smiley.gif" alt="Smiley face" </a:t>
            </a:r>
            <a:r>
              <a:rPr lang="en-US" sz="3000" b="0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&gt; </a:t>
            </a:r>
            <a:endParaRPr sz="3000" b="0" i="0" u="none" strike="noStrike" cap="non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3000" b="0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&lt;a </a:t>
            </a:r>
            <a:r>
              <a:rPr lang="en-US" sz="3000" b="0" i="0" u="none" strike="noStrike" cap="non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href="http://www.w3schools.com"</a:t>
            </a:r>
            <a:r>
              <a:rPr lang="en-US" sz="3000" b="0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&gt; </a:t>
            </a:r>
            <a:endParaRPr sz="3000" b="0" i="0" u="none" strike="noStrike" cap="non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3000" b="0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Visit W3Schools.com! </a:t>
            </a:r>
            <a:endParaRPr sz="3000" b="0" i="0" u="none" strike="noStrike" cap="non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3000" b="0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&lt;/a&gt; </a:t>
            </a:r>
            <a:endParaRPr sz="3000" b="0" i="0" u="none" strike="noStrike" cap="non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36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192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36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36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SzPts val="1800"/>
              <a:buNone/>
            </a:pPr>
            <a:endParaRPr sz="3000">
              <a:solidFill>
                <a:schemeClr val="dk2"/>
              </a:solidFill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 b="1">
              <a:solidFill>
                <a:schemeClr val="dk2"/>
              </a:solidFill>
            </a:endParaRPr>
          </a:p>
        </p:txBody>
      </p:sp>
      <p:sp>
        <p:nvSpPr>
          <p:cNvPr id="344" name="Google Shape;344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000"/>
              <a:t>HTML елементи  - класификация</a:t>
            </a:r>
            <a:endParaRPr/>
          </a:p>
        </p:txBody>
      </p:sp>
      <p:sp>
        <p:nvSpPr>
          <p:cNvPr id="345" name="Google Shape;345;p2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46" name="Google Shape;346;p26"/>
          <p:cNvSpPr txBox="1"/>
          <p:nvPr/>
        </p:nvSpPr>
        <p:spPr>
          <a:xfrm>
            <a:off x="914400" y="1318475"/>
            <a:ext cx="5874600" cy="50787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Блок/block/ елементи</a:t>
            </a:r>
            <a:r>
              <a:rPr lang="en-US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следващия елемент застава на 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нов ред  в web – страницата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всички </a:t>
            </a:r>
            <a:r>
              <a:rPr lang="en-US" sz="2400" b="1" i="0" u="none" strike="noStrike" cap="none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&lt;h1&gt;, … до &lt;h6&gt;, &lt;div&gt;, &lt;р&gt;</a:t>
            </a:r>
            <a:r>
              <a:rPr lang="en-US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и др.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Inline елементи –</a:t>
            </a:r>
            <a:r>
              <a:rPr lang="en-US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следващия елемент застава на 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същия ред </a:t>
            </a:r>
            <a:r>
              <a:rPr lang="en-US" sz="2400" b="1" i="0" u="none" strike="noStrike" cap="none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&lt;img&gt;, &lt;a&gt;, &lt;span&gt;</a:t>
            </a:r>
            <a:r>
              <a:rPr lang="en-US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и др.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2400" b="0" i="1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span се използва обикновено за 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2400" b="0" i="1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стилизиране само на част от съдържанието</a:t>
            </a: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36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7" name="Google Shape;3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4077" y="2099336"/>
            <a:ext cx="3515050" cy="33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chemeClr val="dk2"/>
                </a:solidFill>
              </a:rPr>
              <a:t>За форматиране на текст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chemeClr val="dk2"/>
                </a:solidFill>
              </a:rPr>
              <a:t>Много от тях </a:t>
            </a:r>
            <a:r>
              <a:rPr lang="en-US" sz="2400" u="sng">
                <a:solidFill>
                  <a:schemeClr val="dk2"/>
                </a:solidFill>
              </a:rPr>
              <a:t>не бива</a:t>
            </a:r>
            <a:r>
              <a:rPr lang="en-US" sz="2400">
                <a:solidFill>
                  <a:schemeClr val="dk2"/>
                </a:solidFill>
              </a:rPr>
              <a:t> да се използват. Използвайте css вместо тях.</a:t>
            </a:r>
            <a:endParaRPr sz="2400">
              <a:solidFill>
                <a:schemeClr val="dk2"/>
              </a:solidFill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 b="1">
              <a:solidFill>
                <a:schemeClr val="dk2"/>
              </a:solidFill>
            </a:endParaRPr>
          </a:p>
        </p:txBody>
      </p:sp>
      <p:sp>
        <p:nvSpPr>
          <p:cNvPr id="353" name="Google Shape;353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000"/>
              <a:t>HTML елементи  - класификация</a:t>
            </a:r>
            <a:endParaRPr/>
          </a:p>
        </p:txBody>
      </p:sp>
      <p:sp>
        <p:nvSpPr>
          <p:cNvPr id="354" name="Google Shape;354;p2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55" name="Google Shape;355;p27"/>
          <p:cNvSpPr txBox="1"/>
          <p:nvPr/>
        </p:nvSpPr>
        <p:spPr>
          <a:xfrm>
            <a:off x="914400" y="2532025"/>
            <a:ext cx="10363200" cy="38652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2A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&lt;b&gt;&lt;/b&gt;</a:t>
            </a:r>
            <a:r>
              <a:rPr lang="en-US" sz="2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bold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2A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&lt;i&gt;&lt;/i&gt;</a:t>
            </a:r>
            <a:r>
              <a:rPr lang="en-US" sz="2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italicized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2A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&lt;u&gt;&lt;/u&gt;</a:t>
            </a:r>
            <a:r>
              <a:rPr lang="en-US" sz="2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underlined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2A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&lt;sup&gt;&lt;/sup&gt;</a:t>
            </a:r>
            <a:r>
              <a:rPr lang="en-US" sz="2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Samplesuperscript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2A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&lt;sub&gt;&lt;/sub&gt;</a:t>
            </a:r>
            <a:r>
              <a:rPr lang="en-US" sz="2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Samplesubscript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2A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&lt;strong&gt;&lt;/strong&gt;</a:t>
            </a:r>
            <a:r>
              <a:rPr lang="en-US" sz="2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strong</a:t>
            </a:r>
            <a:endParaRPr sz="24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//форматират, но и дават информация на браузъра</a:t>
            </a:r>
            <a:endParaRPr sz="2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2A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&lt;em&gt;&lt;/em&gt;</a:t>
            </a:r>
            <a:r>
              <a:rPr lang="en-US" sz="2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emphasized </a:t>
            </a:r>
            <a:endParaRPr sz="1800">
              <a:solidFill>
                <a:srgbClr val="59595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2A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&lt;pre&gt;&lt;/pre&gt;</a:t>
            </a:r>
            <a:r>
              <a:rPr lang="en-US" sz="2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Preformatted text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3000" b="0" i="0" u="none" strike="noStrike" cap="non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36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192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36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36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Тагове за заглавие</a:t>
            </a:r>
            <a:endParaRPr sz="30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2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3600">
                <a:solidFill>
                  <a:srgbClr val="3F3F3F"/>
                </a:solidFill>
              </a:rPr>
              <a:t>&lt;h1&gt;</a:t>
            </a:r>
            <a:r>
              <a:rPr lang="en-US" sz="3600">
                <a:solidFill>
                  <a:srgbClr val="F2A818"/>
                </a:solidFill>
              </a:rPr>
              <a:t>Heading 1</a:t>
            </a:r>
            <a:r>
              <a:rPr lang="en-US" sz="3600">
                <a:solidFill>
                  <a:srgbClr val="3F3F3F"/>
                </a:solidFill>
              </a:rPr>
              <a:t>&lt;/h1&gt;</a:t>
            </a:r>
            <a:endParaRPr sz="360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3600">
                <a:solidFill>
                  <a:srgbClr val="3F3F3F"/>
                </a:solidFill>
              </a:rPr>
              <a:t>&lt;h2&gt;</a:t>
            </a:r>
            <a:r>
              <a:rPr lang="en-US" sz="3600">
                <a:solidFill>
                  <a:srgbClr val="F2A818"/>
                </a:solidFill>
              </a:rPr>
              <a:t>Sub heading 2</a:t>
            </a:r>
            <a:r>
              <a:rPr lang="en-US" sz="3600">
                <a:solidFill>
                  <a:srgbClr val="3F3F3F"/>
                </a:solidFill>
              </a:rPr>
              <a:t>&lt;/h2&gt;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3600">
                <a:solidFill>
                  <a:srgbClr val="3F3F3F"/>
                </a:solidFill>
              </a:rPr>
              <a:t>&lt;h3&gt;</a:t>
            </a:r>
            <a:r>
              <a:rPr lang="en-US" sz="3600">
                <a:solidFill>
                  <a:srgbClr val="F2A818"/>
                </a:solidFill>
              </a:rPr>
              <a:t>Sub heading 3</a:t>
            </a:r>
            <a:r>
              <a:rPr lang="en-US" sz="3600">
                <a:solidFill>
                  <a:srgbClr val="3F3F3F"/>
                </a:solidFill>
              </a:rPr>
              <a:t>&lt;/h3&gt;</a:t>
            </a:r>
            <a:endParaRPr sz="360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6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4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4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363" name="Google Shape;363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000"/>
              <a:t>HTML елементи  - класификация</a:t>
            </a:r>
            <a:endParaRPr/>
          </a:p>
        </p:txBody>
      </p:sp>
      <p:sp>
        <p:nvSpPr>
          <p:cNvPr id="364" name="Google Shape;364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Секционни елементи</a:t>
            </a:r>
            <a:endParaRPr sz="30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2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</a:rPr>
              <a:t>&lt;main&gt;&lt;/main&gt;</a:t>
            </a:r>
            <a:endParaRPr sz="3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</a:rPr>
              <a:t>&lt;header&gt;&lt;/header&gt;</a:t>
            </a:r>
            <a:endParaRPr sz="3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</a:rPr>
              <a:t>&lt;footer&gt;&lt;/footer&gt;</a:t>
            </a:r>
            <a:endParaRPr sz="3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</a:rPr>
              <a:t>&lt;section&gt;&lt;/section&gt;</a:t>
            </a:r>
            <a:endParaRPr sz="3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</a:rPr>
              <a:t>&lt;div&gt;&lt;/div&gt;</a:t>
            </a:r>
            <a:endParaRPr sz="3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600">
              <a:solidFill>
                <a:srgbClr val="3F3F3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6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4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4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372" name="Google Shape;372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000"/>
              <a:t>HTML елементи  - класификация</a:t>
            </a:r>
            <a:endParaRPr/>
          </a:p>
        </p:txBody>
      </p:sp>
      <p:sp>
        <p:nvSpPr>
          <p:cNvPr id="373" name="Google Shape;373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"/>
          <p:cNvSpPr txBox="1"/>
          <p:nvPr/>
        </p:nvSpPr>
        <p:spPr>
          <a:xfrm>
            <a:off x="4388325" y="2260100"/>
            <a:ext cx="34536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ИСТОРИЯ</a:t>
            </a:r>
            <a:endParaRPr sz="36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&lt;/br&gt;</a:t>
            </a:r>
            <a:endParaRPr sz="36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3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се използва –</a:t>
            </a:r>
            <a:b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- </a:t>
            </a:r>
            <a:r>
              <a:rPr lang="en-US" sz="3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редове на стихове</a:t>
            </a:r>
            <a:br>
              <a:rPr lang="en-US" sz="3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	- редове на адреси</a:t>
            </a: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Внимавайте с употребата му!</a:t>
            </a:r>
            <a:b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Ако искате следващия елемент да мине на нов ред – 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използвайте 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р, div, css.</a:t>
            </a:r>
            <a:endParaRPr sz="30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600">
              <a:solidFill>
                <a:srgbClr val="3F3F3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6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4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4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381" name="Google Shape;381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000"/>
              <a:t>HTML елементи  - класификация</a:t>
            </a:r>
            <a:endParaRPr/>
          </a:p>
        </p:txBody>
      </p:sp>
      <p:sp>
        <p:nvSpPr>
          <p:cNvPr id="382" name="Google Shape;382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1"/>
          <p:cNvSpPr txBox="1">
            <a:spLocks noGrp="1"/>
          </p:cNvSpPr>
          <p:nvPr>
            <p:ph type="body" idx="1"/>
          </p:nvPr>
        </p:nvSpPr>
        <p:spPr>
          <a:xfrm>
            <a:off x="2304400" y="1495576"/>
            <a:ext cx="7583100" cy="4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350" marR="0" lvl="0" indent="-5143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29857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None/>
            </a:pP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91" name="Google Shape;391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grpSp>
        <p:nvGrpSpPr>
          <p:cNvPr id="392" name="Google Shape;392;p31"/>
          <p:cNvGrpSpPr/>
          <p:nvPr/>
        </p:nvGrpSpPr>
        <p:grpSpPr>
          <a:xfrm>
            <a:off x="1778297" y="1231637"/>
            <a:ext cx="8635396" cy="5301515"/>
            <a:chOff x="472011" y="1508786"/>
            <a:chExt cx="3799787" cy="4865561"/>
          </a:xfrm>
        </p:grpSpPr>
        <p:sp>
          <p:nvSpPr>
            <p:cNvPr id="393" name="Google Shape;393;p31"/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lt2">
                <a:alpha val="4039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1"/>
            <p:cNvSpPr/>
            <p:nvPr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lt2">
                <a:alpha val="2235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31"/>
          <p:cNvSpPr txBox="1"/>
          <p:nvPr/>
        </p:nvSpPr>
        <p:spPr>
          <a:xfrm>
            <a:off x="2469675" y="1574300"/>
            <a:ext cx="7084200" cy="4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Char char="➔"/>
            </a:pPr>
            <a:r>
              <a:rPr lang="en-US" sz="24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Не изпускайте затварящите тагове!</a:t>
            </a:r>
            <a:endParaRPr sz="2400" b="1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Char char="➔"/>
            </a:pPr>
            <a:r>
              <a:rPr lang="en-US" sz="24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Внимавайте, къде затваряте таговете!</a:t>
            </a:r>
            <a:endParaRPr sz="2400" b="1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Char char="➔"/>
            </a:pPr>
            <a:r>
              <a:rPr lang="en-US" sz="24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Не слагайте затварящи тагове, на елементите, </a:t>
            </a:r>
            <a:br>
              <a:rPr lang="en-US" sz="24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които са самозатварящи се!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9202" y="4082127"/>
            <a:ext cx="3262875" cy="244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 txBox="1"/>
          <p:nvPr/>
        </p:nvSpPr>
        <p:spPr>
          <a:xfrm>
            <a:off x="4476900" y="2086150"/>
            <a:ext cx="3345300" cy="10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Валидиране на HTML</a:t>
            </a:r>
            <a:endParaRPr sz="30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2"/>
                </a:solidFill>
              </a:rPr>
              <a:t>Валидираме HTML кода си в W3C HTML Validator – копираме кода и го поставяме в</a:t>
            </a:r>
            <a:endParaRPr sz="2400">
              <a:solidFill>
                <a:schemeClr val="dk2"/>
              </a:solidFill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 b="1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http://validator.w3.org/</a:t>
            </a:r>
            <a:endParaRPr sz="2400" b="1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Char char="➔"/>
            </a:pPr>
            <a:r>
              <a:rPr lang="en-US" sz="2400">
                <a:solidFill>
                  <a:schemeClr val="dk2"/>
                </a:solidFill>
              </a:rPr>
              <a:t>Отстраняваме, посочените от валидатора </a:t>
            </a:r>
            <a:endParaRPr sz="24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dk2"/>
                </a:solidFill>
              </a:rPr>
              <a:t>грешки. 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Char char="➔"/>
            </a:pPr>
            <a:r>
              <a:rPr lang="en-US" sz="2400">
                <a:solidFill>
                  <a:schemeClr val="dk2"/>
                </a:solidFill>
              </a:rPr>
              <a:t>Повтаряме валидирането до </a:t>
            </a:r>
            <a:endParaRPr sz="24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dk2"/>
                </a:solidFill>
              </a:rPr>
              <a:t>отстраняване на всички грешки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410" name="Google Shape;410;p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Валидиране на HTML</a:t>
            </a:r>
            <a:endParaRPr/>
          </a:p>
        </p:txBody>
      </p:sp>
      <p:sp>
        <p:nvSpPr>
          <p:cNvPr id="411" name="Google Shape;411;p3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412" name="Google Shape;412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"/>
          <p:cNvSpPr txBox="1"/>
          <p:nvPr/>
        </p:nvSpPr>
        <p:spPr>
          <a:xfrm>
            <a:off x="4476900" y="2390950"/>
            <a:ext cx="33453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Задачи</a:t>
            </a:r>
            <a:endParaRPr sz="30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3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Валидирайте файл от проектите си.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Разчетете грешките и ги отстранете!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427" name="Google Shape;427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Задачи</a:t>
            </a:r>
            <a:endParaRPr/>
          </a:p>
        </p:txBody>
      </p:sp>
      <p:sp>
        <p:nvSpPr>
          <p:cNvPr id="428" name="Google Shape;428;p3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429" name="Google Shape;42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"/>
          <p:cNvSpPr txBox="1"/>
          <p:nvPr/>
        </p:nvSpPr>
        <p:spPr>
          <a:xfrm>
            <a:off x="4723350" y="1436550"/>
            <a:ext cx="2745300" cy="24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sz="3000" b="1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ordered</a:t>
            </a:r>
            <a:endParaRPr sz="3000" b="1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endParaRPr sz="3000" b="1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unordered</a:t>
            </a:r>
            <a:endParaRPr sz="3000" b="1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list</a:t>
            </a:r>
            <a:endParaRPr sz="3000" b="1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acd52c2596_0_0"/>
          <p:cNvSpPr txBox="1"/>
          <p:nvPr/>
        </p:nvSpPr>
        <p:spPr>
          <a:xfrm>
            <a:off x="4393125" y="2225650"/>
            <a:ext cx="33861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таблици</a:t>
            </a:r>
            <a:endParaRPr sz="3000" b="1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ace004a3e5_0_0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sz="2400">
              <a:solidFill>
                <a:schemeClr val="dk2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2"/>
                </a:solidFill>
              </a:rPr>
              <a:t>В таблици </a:t>
            </a:r>
            <a:r>
              <a:rPr lang="en-US" sz="2400" b="1">
                <a:solidFill>
                  <a:schemeClr val="dk2"/>
                </a:solidFill>
              </a:rPr>
              <a:t>не се поставя информация</a:t>
            </a:r>
            <a:r>
              <a:rPr lang="en-US" sz="2400">
                <a:solidFill>
                  <a:schemeClr val="dk2"/>
                </a:solidFill>
              </a:rPr>
              <a:t>, която искаме да бъде индексирана - да изведе сайта на предно място в резултатите от търсене!</a:t>
            </a:r>
            <a:endParaRPr sz="2400">
              <a:solidFill>
                <a:schemeClr val="dk2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sz="2400">
              <a:solidFill>
                <a:schemeClr val="dk2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2"/>
                </a:solidFill>
              </a:rPr>
              <a:t>Паяците, обхождащи уеб-пространството прескачат таблиците и съответно тяхното съдържание!</a:t>
            </a:r>
            <a:endParaRPr sz="2400">
              <a:solidFill>
                <a:schemeClr val="dk2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sz="2400">
              <a:solidFill>
                <a:schemeClr val="dk2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 i="1">
                <a:solidFill>
                  <a:schemeClr val="dk2"/>
                </a:solidFill>
              </a:rPr>
              <a:t>В таблица може да поставите например - </a:t>
            </a:r>
            <a:r>
              <a:rPr lang="en-US" sz="2400">
                <a:solidFill>
                  <a:schemeClr val="dk2"/>
                </a:solidFill>
              </a:rPr>
              <a:t> 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-"/>
            </a:pPr>
            <a:r>
              <a:rPr lang="en-US" sz="2400">
                <a:solidFill>
                  <a:schemeClr val="dk2"/>
                </a:solidFill>
              </a:rPr>
              <a:t>статистика с резултати от изиграни мачове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-"/>
            </a:pPr>
            <a:r>
              <a:rPr lang="en-US" sz="2400">
                <a:solidFill>
                  <a:schemeClr val="dk2"/>
                </a:solidFill>
              </a:rPr>
              <a:t>форми</a:t>
            </a:r>
            <a:endParaRPr sz="2400">
              <a:solidFill>
                <a:schemeClr val="dk2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ace004a3e5_0_0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>
                <a:solidFill>
                  <a:schemeClr val="dk2"/>
                </a:solidFill>
              </a:rPr>
              <a:t>ТАБЛИЦИ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2" name="Google Shape;452;gace004a3e5_0_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acd52c2596_0_1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tables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gacd52c2596_0_1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Таблиците се кодират с няколко основни тага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30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&lt;table&gt;&lt;/table&gt;</a:t>
            </a: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 дефинира начало и край на таблицата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&lt;tr&gt;&lt;/tr&gt;</a:t>
            </a: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дефинира начало и край на реда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30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&lt;td&gt;&lt;/td&gt;</a:t>
            </a: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начало и край на клетката.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 sz="3000" b="1">
              <a:solidFill>
                <a:schemeClr val="dk2"/>
              </a:solidFill>
            </a:endParaRPr>
          </a:p>
        </p:txBody>
      </p:sp>
      <p:sp>
        <p:nvSpPr>
          <p:cNvPr id="460" name="Google Shape;460;gacd52c2596_0_1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tables</a:t>
            </a:r>
            <a:endParaRPr/>
          </a:p>
        </p:txBody>
      </p:sp>
      <p:sp>
        <p:nvSpPr>
          <p:cNvPr id="461" name="Google Shape;461;gacd52c2596_0_1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2131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ИСТОРИЯ</a:t>
            </a: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3"/>
              <a:buFont typeface="Arial"/>
              <a:buChar char="➔"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1991 – HTML споменава се за първи път – Tim Berners-Lee – HTML tags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3"/>
              <a:buFont typeface="Arial"/>
              <a:buChar char="➔"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1993 – HTML (първата публикувана версия в IETF)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3"/>
              <a:buFont typeface="Arial"/>
              <a:buChar char="➔"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1993 – HTML 2 draft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3"/>
              <a:buFont typeface="Arial"/>
              <a:buChar char="➔"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1995 – HTML 2 – W3C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3"/>
              <a:buFont typeface="Arial"/>
              <a:buChar char="➔"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1995 – HTML 3 draft 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3"/>
              <a:buFont typeface="Arial"/>
              <a:buChar char="➔"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1997 – HTML 3.2 – “Wilbur”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3"/>
              <a:buFont typeface="Arial"/>
              <a:buChar char="➔"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1997 – HTML 4 – ”Cougar” – CSS 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3"/>
              <a:buFont typeface="Arial"/>
              <a:buChar char="➔"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1999 – HTML 4.01 (final)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3"/>
              <a:buFont typeface="Arial"/>
              <a:buChar char="➔"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2000 – XHTML draft 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3"/>
              <a:buFont typeface="Arial"/>
              <a:buChar char="➔"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2001 – XHTML  (final)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3"/>
              <a:buFont typeface="Arial"/>
              <a:buChar char="➔"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2008 – HTML5 / XHTML5 draft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33"/>
              <a:buFont typeface="Arial"/>
              <a:buChar char="➔"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2011 – feature complete HTML5 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3"/>
              <a:buFont typeface="Arial"/>
              <a:buChar char="➔"/>
            </a:pPr>
            <a:r>
              <a:rPr lang="en-US" sz="18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http://en.wikipedia.org/wiki/HTML5#Plan_2014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167" name="Google Shape;167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ИСТОРИЯ</a:t>
            </a:r>
            <a:endParaRPr/>
          </a:p>
        </p:txBody>
      </p:sp>
      <p:sp>
        <p:nvSpPr>
          <p:cNvPr id="168" name="Google Shape;168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cd52c2596_0_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tables - colspan</a:t>
            </a:r>
            <a:endParaRPr/>
          </a:p>
        </p:txBody>
      </p:sp>
      <p:sp>
        <p:nvSpPr>
          <p:cNvPr id="467" name="Google Shape;467;gacd52c2596_0_2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468" name="Google Shape;468;gacd52c2596_0_20"/>
          <p:cNvSpPr txBox="1"/>
          <p:nvPr/>
        </p:nvSpPr>
        <p:spPr>
          <a:xfrm>
            <a:off x="59900" y="2011025"/>
            <a:ext cx="9767100" cy="47103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&lt;table&gt; </a:t>
            </a: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&lt;tr&gt;</a:t>
            </a: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&lt;td </a:t>
            </a:r>
            <a:r>
              <a:rPr lang="en-US" sz="2400" b="1" i="0" u="none" strike="noStrike" cap="non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colspan=”2”</a:t>
            </a:r>
            <a:r>
              <a:rPr lang="en-US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&gt;merged cell&lt;/td&gt;</a:t>
            </a:r>
            <a:r>
              <a:rPr lang="en-US"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&lt;td&gt;Cell&lt;/td&gt;</a:t>
            </a: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&lt;/tr&gt; </a:t>
            </a: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&lt;tr&gt;</a:t>
            </a:r>
            <a:endParaRPr sz="24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&lt;td&gt;Cell 2.1&lt;/td&gt;&lt;td&gt;Cell 2.2&lt;/td&gt;&lt;td&gt;Cell 2.3&lt;/td&gt;</a:t>
            </a:r>
            <a:endParaRPr sz="24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&lt;/tr&gt; </a:t>
            </a:r>
            <a:endParaRPr sz="24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&lt;tr&gt;</a:t>
            </a:r>
            <a:endParaRPr sz="24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&lt;td&gt;Cell 2&lt;/td&gt;&lt;td </a:t>
            </a:r>
            <a:r>
              <a:rPr lang="en-US" sz="2400" b="1" i="0" u="none" strike="noStrike" cap="non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colspan=”2”</a:t>
            </a:r>
            <a:r>
              <a:rPr lang="en-US"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&gt;another merged cell&lt;/td&gt;</a:t>
            </a:r>
            <a:endParaRPr sz="24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&lt;/tr&gt; </a:t>
            </a:r>
            <a:endParaRPr sz="24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&lt;/table&gt;</a:t>
            </a: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acd52c2596_0_20"/>
          <p:cNvSpPr txBox="1"/>
          <p:nvPr/>
        </p:nvSpPr>
        <p:spPr>
          <a:xfrm>
            <a:off x="59900" y="1423625"/>
            <a:ext cx="9767100" cy="587400"/>
          </a:xfrm>
          <a:prstGeom prst="rect">
            <a:avLst/>
          </a:prstGeom>
          <a:solidFill>
            <a:srgbClr val="ACB4C3">
              <a:alpha val="494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gacd52c2596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950" y="1053100"/>
            <a:ext cx="4661650" cy="25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cd52c2596_0_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tables - rowspan</a:t>
            </a:r>
            <a:endParaRPr/>
          </a:p>
        </p:txBody>
      </p:sp>
      <p:sp>
        <p:nvSpPr>
          <p:cNvPr id="476" name="Google Shape;476;gacd52c2596_0_2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477" name="Google Shape;477;gacd52c2596_0_28"/>
          <p:cNvSpPr txBox="1"/>
          <p:nvPr/>
        </p:nvSpPr>
        <p:spPr>
          <a:xfrm>
            <a:off x="381000" y="2011025"/>
            <a:ext cx="10248900" cy="47103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&lt;table&gt; 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&lt;tr&gt;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&lt;td </a:t>
            </a:r>
            <a:r>
              <a:rPr lang="en-US" sz="18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rowspan=”2”</a:t>
            </a: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&gt;merged cell&lt;/td&gt;&lt;td&gt;Cell&lt;/td&gt;&lt;td </a:t>
            </a:r>
            <a:r>
              <a:rPr lang="en-US" sz="18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rowspan=”3”</a:t>
            </a: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&gt;merged cell&lt;/td&gt;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&lt;/tr&gt; 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&lt;tr&gt;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&lt;td&gt;Cell 2.2&lt;/td&gt;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&lt;/tr&gt; 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&lt;tr&gt;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&lt;td&gt;Cell 3.1&lt;/td&gt;&lt;td&gt;Cell 3.2&lt;/td&gt;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&lt;/tr&gt; 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&lt;/table&gt;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acd52c2596_0_28"/>
          <p:cNvSpPr txBox="1"/>
          <p:nvPr/>
        </p:nvSpPr>
        <p:spPr>
          <a:xfrm>
            <a:off x="381000" y="1423625"/>
            <a:ext cx="10248900" cy="587400"/>
          </a:xfrm>
          <a:prstGeom prst="rect">
            <a:avLst/>
          </a:prstGeom>
          <a:solidFill>
            <a:srgbClr val="ACB4C3">
              <a:alpha val="494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gacd52c2596_0_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4750" y="4060950"/>
            <a:ext cx="6677251" cy="279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cd52c2596_0_17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tables - thead, tbody, tfoot tags</a:t>
            </a:r>
            <a:endParaRPr/>
          </a:p>
        </p:txBody>
      </p:sp>
      <p:sp>
        <p:nvSpPr>
          <p:cNvPr id="485" name="Google Shape;485;gacd52c2596_0_17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486" name="Google Shape;486;gacd52c2596_0_170"/>
          <p:cNvSpPr txBox="1"/>
          <p:nvPr/>
        </p:nvSpPr>
        <p:spPr>
          <a:xfrm>
            <a:off x="381000" y="2011025"/>
            <a:ext cx="10248900" cy="47103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&lt;table border="1"&gt;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 </a:t>
            </a:r>
            <a:r>
              <a:rPr lang="en-US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&lt;thead&gt;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 &lt;tr&gt;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	 &lt;th&gt;THEAD CELL&lt;/th&gt;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	 &lt;th&gt;THEAD CELL&lt;/th&gt;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	 &lt;th&gt;THEAD CELL&lt;/th&gt;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 &lt;/tr&gt;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 &lt;/thead&gt;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 &lt;tbody&gt;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 &lt;tr&gt;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	 &lt;td rowspan="2"&gt;merged cell&lt;/td&gt;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	 &lt;td&gt;Cell&lt;/td&gt;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	 &lt;td rowspan="3"&gt;merged cell&lt;/td&gt;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 &lt;/tr&gt;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 &lt;tr&gt;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	 &lt;td&gt;Cell 2.2&lt;/td&gt;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 &lt;/tr&gt;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 &lt;tr&gt;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	 &lt;td&gt;Cell 3.1&lt;/td&gt;&lt;td&gt;Cell 3.2&lt;/td&gt;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 &lt;/tr&gt;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&lt;/tbody&gt;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 &lt;tfoot&gt;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 &lt;tr&gt;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	 &lt;th&gt;TFOOT CELL&lt;/th&gt;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	 &lt;th&gt;TFOOT CELL&lt;/th&gt;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	 &lt;th&gt;TFOOT CELL&lt;/th&gt;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 &lt;/tr&gt;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 &lt;/tfoot&gt;</a:t>
            </a:r>
            <a:endParaRPr sz="1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&lt;/table&gt;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0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6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gacd52c2596_0_170"/>
          <p:cNvSpPr txBox="1"/>
          <p:nvPr/>
        </p:nvSpPr>
        <p:spPr>
          <a:xfrm>
            <a:off x="381000" y="1423625"/>
            <a:ext cx="10248900" cy="587400"/>
          </a:xfrm>
          <a:prstGeom prst="rect">
            <a:avLst/>
          </a:prstGeom>
          <a:solidFill>
            <a:srgbClr val="ACB4C3">
              <a:alpha val="494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gacd52c2596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1413" y="3245950"/>
            <a:ext cx="4257675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acd52c2596_0_6"/>
          <p:cNvSpPr txBox="1"/>
          <p:nvPr/>
        </p:nvSpPr>
        <p:spPr>
          <a:xfrm>
            <a:off x="4393125" y="2225650"/>
            <a:ext cx="33861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форми</a:t>
            </a:r>
            <a:endParaRPr sz="3000" b="1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cd52c2596_0_31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forms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gacd52c2596_0_31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 формите събираме данни от потребителите -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регистрация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логин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анкети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търсачки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филтри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acd52c2596_0_31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forms</a:t>
            </a:r>
            <a:endParaRPr/>
          </a:p>
        </p:txBody>
      </p:sp>
      <p:sp>
        <p:nvSpPr>
          <p:cNvPr id="504" name="Google Shape;504;gacd52c2596_0_3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cd52c2596_0_30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forms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gacd52c2596_0_30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Кодират се с два основни тага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30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&lt;form&gt;&lt;/form&gt;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дефинират начало и край на формата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3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задължителни атрибути</a:t>
            </a:r>
            <a:endParaRPr sz="3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30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endParaRPr sz="30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30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method</a:t>
            </a:r>
            <a:endParaRPr sz="30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rPr lang="en-US" sz="30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enctype</a:t>
            </a:r>
            <a:endParaRPr sz="30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acd52c2596_0_30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forms</a:t>
            </a:r>
            <a:endParaRPr/>
          </a:p>
        </p:txBody>
      </p:sp>
      <p:sp>
        <p:nvSpPr>
          <p:cNvPr id="513" name="Google Shape;513;gacd52c2596_0_30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cd52c2596_0_3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forms</a:t>
            </a:r>
            <a:endParaRPr/>
          </a:p>
        </p:txBody>
      </p:sp>
      <p:sp>
        <p:nvSpPr>
          <p:cNvPr id="519" name="Google Shape;519;gacd52c2596_0_31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520" name="Google Shape;520;gacd52c2596_0_319"/>
          <p:cNvSpPr txBox="1"/>
          <p:nvPr/>
        </p:nvSpPr>
        <p:spPr>
          <a:xfrm>
            <a:off x="59900" y="2011025"/>
            <a:ext cx="11824500" cy="13131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&lt;form </a:t>
            </a:r>
            <a:r>
              <a:rPr lang="en-US" sz="2400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action=”file.php”</a:t>
            </a:r>
            <a:r>
              <a:rPr lang="en-US" sz="24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i="0" u="none" strike="noStrike" cap="non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method=”post”</a:t>
            </a:r>
            <a:r>
              <a:rPr lang="en-US" sz="24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i="0" u="none" strike="noStrike" cap="none">
                <a:solidFill>
                  <a:srgbClr val="606402"/>
                </a:solidFill>
                <a:latin typeface="Consolas"/>
                <a:ea typeface="Consolas"/>
                <a:cs typeface="Consolas"/>
                <a:sym typeface="Consolas"/>
              </a:rPr>
              <a:t>enctype=”multipart/form-data”</a:t>
            </a:r>
            <a:r>
              <a:rPr lang="en-US" sz="24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endParaRPr sz="240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240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&lt;/form&gt;</a:t>
            </a:r>
            <a:endParaRPr sz="2400" b="1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gacd52c2596_0_319"/>
          <p:cNvSpPr txBox="1"/>
          <p:nvPr/>
        </p:nvSpPr>
        <p:spPr>
          <a:xfrm>
            <a:off x="59900" y="1423625"/>
            <a:ext cx="11824500" cy="587400"/>
          </a:xfrm>
          <a:prstGeom prst="rect">
            <a:avLst/>
          </a:prstGeom>
          <a:solidFill>
            <a:srgbClr val="ACB4C3">
              <a:alpha val="494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acd52c2596_0_319"/>
          <p:cNvSpPr txBox="1"/>
          <p:nvPr/>
        </p:nvSpPr>
        <p:spPr>
          <a:xfrm>
            <a:off x="212300" y="3687425"/>
            <a:ext cx="5203200" cy="13131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action=”file.php”</a:t>
            </a:r>
            <a:r>
              <a:rPr lang="en-US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b="0" i="0" u="none" strike="noStrike" cap="non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къде ще се обработват данните от формата</a:t>
            </a: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gacd52c2596_0_319"/>
          <p:cNvSpPr txBox="1"/>
          <p:nvPr/>
        </p:nvSpPr>
        <p:spPr>
          <a:xfrm>
            <a:off x="288500" y="5211425"/>
            <a:ext cx="5127000" cy="13131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method=”post”  </a:t>
            </a:r>
            <a:endParaRPr sz="2400" b="0" i="0" u="none" strike="noStrike" cap="non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тип на заявката - get или post - как ще се обработват данните</a:t>
            </a: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gacd52c2596_0_319"/>
          <p:cNvSpPr txBox="1"/>
          <p:nvPr/>
        </p:nvSpPr>
        <p:spPr>
          <a:xfrm>
            <a:off x="6096000" y="4271125"/>
            <a:ext cx="5788500" cy="16578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606402"/>
                </a:solidFill>
                <a:latin typeface="Roboto"/>
                <a:ea typeface="Roboto"/>
                <a:cs typeface="Roboto"/>
                <a:sym typeface="Roboto"/>
              </a:rPr>
              <a:t>type=”multipart/form-data”</a:t>
            </a:r>
            <a:endParaRPr sz="2400" b="0" i="0" u="none" strike="noStrike" cap="none">
              <a:solidFill>
                <a:srgbClr val="60640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тип на данните, които ще обработваме - </a:t>
            </a: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този тип позволява качване на файл</a:t>
            </a: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cd52c2596_0_3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form fields</a:t>
            </a:r>
            <a:endParaRPr/>
          </a:p>
        </p:txBody>
      </p:sp>
      <p:sp>
        <p:nvSpPr>
          <p:cNvPr id="530" name="Google Shape;530;gacd52c2596_0_32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531" name="Google Shape;531;gacd52c2596_0_329"/>
          <p:cNvSpPr txBox="1"/>
          <p:nvPr/>
        </p:nvSpPr>
        <p:spPr>
          <a:xfrm>
            <a:off x="1064575" y="2610950"/>
            <a:ext cx="10043100" cy="18561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36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&lt;input </a:t>
            </a:r>
            <a:r>
              <a:rPr lang="en-US" sz="3600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type="</a:t>
            </a:r>
            <a:r>
              <a:rPr lang="en-US" sz="3600" i="1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3600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36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60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name=”value”</a:t>
            </a:r>
            <a:r>
              <a:rPr lang="en-US" sz="36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endParaRPr sz="3600" b="1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cd52c2596_0_3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form fields</a:t>
            </a:r>
            <a:endParaRPr/>
          </a:p>
        </p:txBody>
      </p:sp>
      <p:sp>
        <p:nvSpPr>
          <p:cNvPr id="537" name="Google Shape;537;gacd52c2596_0_33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538" name="Google Shape;538;gacd52c2596_0_335"/>
          <p:cNvSpPr txBox="1"/>
          <p:nvPr/>
        </p:nvSpPr>
        <p:spPr>
          <a:xfrm>
            <a:off x="720969" y="2610950"/>
            <a:ext cx="10586100" cy="18561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36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&lt;input </a:t>
            </a:r>
            <a:r>
              <a:rPr lang="en-US" sz="3600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type="</a:t>
            </a:r>
            <a:r>
              <a:rPr lang="en-US" sz="3600" i="1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-US" sz="3600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36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60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name=”username”</a:t>
            </a:r>
            <a:r>
              <a:rPr lang="en-US" sz="36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endParaRPr sz="3600" b="1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acd52c2596_0_34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form fields</a:t>
            </a:r>
            <a:endParaRPr/>
          </a:p>
        </p:txBody>
      </p:sp>
      <p:sp>
        <p:nvSpPr>
          <p:cNvPr id="544" name="Google Shape;544;gacd52c2596_0_34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545" name="Google Shape;545;gacd52c2596_0_341"/>
          <p:cNvSpPr txBox="1"/>
          <p:nvPr/>
        </p:nvSpPr>
        <p:spPr>
          <a:xfrm>
            <a:off x="659422" y="2610950"/>
            <a:ext cx="10463100" cy="18561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6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&lt;input </a:t>
            </a:r>
            <a:r>
              <a:rPr lang="en-US" sz="3600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type="</a:t>
            </a:r>
            <a:r>
              <a:rPr lang="en-US" sz="3600" i="1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3600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36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60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name=”age”</a:t>
            </a:r>
            <a:r>
              <a:rPr lang="en-US" sz="36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6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/>
          <p:nvPr/>
        </p:nvSpPr>
        <p:spPr>
          <a:xfrm>
            <a:off x="4388325" y="2260100"/>
            <a:ext cx="34536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3600" b="1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Какво е HTML</a:t>
            </a:r>
            <a:endParaRPr sz="36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acd52c2596_0_34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form fields</a:t>
            </a:r>
            <a:endParaRPr/>
          </a:p>
        </p:txBody>
      </p:sp>
      <p:sp>
        <p:nvSpPr>
          <p:cNvPr id="551" name="Google Shape;551;gacd52c2596_0_34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552" name="Google Shape;552;gacd52c2596_0_347"/>
          <p:cNvSpPr txBox="1"/>
          <p:nvPr/>
        </p:nvSpPr>
        <p:spPr>
          <a:xfrm>
            <a:off x="545123" y="2610950"/>
            <a:ext cx="10858500" cy="18561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&lt;input </a:t>
            </a:r>
            <a:r>
              <a:rPr lang="en-US" sz="3600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type="</a:t>
            </a:r>
            <a:r>
              <a:rPr lang="en-US" sz="3600" i="1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lang="en-US" sz="3600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36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60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name=”password”</a:t>
            </a:r>
            <a:r>
              <a:rPr lang="en-US" sz="36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endParaRPr sz="3600" b="1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cd52c2596_0_35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form fields</a:t>
            </a:r>
            <a:endParaRPr/>
          </a:p>
        </p:txBody>
      </p:sp>
      <p:sp>
        <p:nvSpPr>
          <p:cNvPr id="558" name="Google Shape;558;gacd52c2596_0_35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559" name="Google Shape;559;gacd52c2596_0_353"/>
          <p:cNvSpPr txBox="1"/>
          <p:nvPr/>
        </p:nvSpPr>
        <p:spPr>
          <a:xfrm>
            <a:off x="212300" y="2077550"/>
            <a:ext cx="11824500" cy="18561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&lt;input </a:t>
            </a:r>
            <a:r>
              <a:rPr lang="en-US" sz="3600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type="</a:t>
            </a:r>
            <a:r>
              <a:rPr lang="en-US" sz="3600" i="1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checkbox</a:t>
            </a:r>
            <a:r>
              <a:rPr lang="en-US" sz="3600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36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60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name=”agree” </a:t>
            </a:r>
            <a:r>
              <a:rPr lang="en-US" sz="3600" i="0" u="none" strike="noStrike" cap="none">
                <a:solidFill>
                  <a:srgbClr val="741B47"/>
                </a:solidFill>
                <a:latin typeface="Consolas"/>
                <a:ea typeface="Consolas"/>
                <a:cs typeface="Consolas"/>
                <a:sym typeface="Consolas"/>
              </a:rPr>
              <a:t>value=”1”</a:t>
            </a:r>
            <a:r>
              <a:rPr lang="en-US" sz="36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6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gacd52c2596_0_353"/>
          <p:cNvSpPr txBox="1"/>
          <p:nvPr/>
        </p:nvSpPr>
        <p:spPr>
          <a:xfrm>
            <a:off x="5300375" y="4685775"/>
            <a:ext cx="6645900" cy="14349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Задължителен атрибут</a:t>
            </a:r>
            <a:endParaRPr sz="36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i="0" u="none" strike="noStrike" cap="none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value=”some-value-here”</a:t>
            </a:r>
            <a:endParaRPr sz="36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gacd52c2596_0_353"/>
          <p:cNvSpPr txBox="1"/>
          <p:nvPr/>
        </p:nvSpPr>
        <p:spPr>
          <a:xfrm>
            <a:off x="291975" y="4685775"/>
            <a:ext cx="4705500" cy="14349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Избор на повече от една стойност</a:t>
            </a:r>
            <a:endParaRPr sz="36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acd52c2596_0_36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form fields</a:t>
            </a:r>
            <a:endParaRPr/>
          </a:p>
        </p:txBody>
      </p:sp>
      <p:sp>
        <p:nvSpPr>
          <p:cNvPr id="567" name="Google Shape;567;gacd52c2596_0_36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568" name="Google Shape;568;gacd52c2596_0_361"/>
          <p:cNvSpPr txBox="1"/>
          <p:nvPr/>
        </p:nvSpPr>
        <p:spPr>
          <a:xfrm>
            <a:off x="183750" y="1590775"/>
            <a:ext cx="11824500" cy="24135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&lt;input </a:t>
            </a:r>
            <a:r>
              <a:rPr lang="en-US" sz="3600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type="</a:t>
            </a:r>
            <a:r>
              <a:rPr lang="en-US" sz="3600" i="1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radio</a:t>
            </a:r>
            <a:r>
              <a:rPr lang="en-US" sz="3600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36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60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name=”agree” </a:t>
            </a:r>
            <a:r>
              <a:rPr lang="en-US" sz="3600" i="0" u="none" strike="noStrike" cap="none">
                <a:solidFill>
                  <a:srgbClr val="741B47"/>
                </a:solidFill>
                <a:latin typeface="Consolas"/>
                <a:ea typeface="Consolas"/>
                <a:cs typeface="Consolas"/>
                <a:sym typeface="Consolas"/>
              </a:rPr>
              <a:t>value=”1”</a:t>
            </a:r>
            <a:r>
              <a:rPr lang="en-US" sz="36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60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&lt;input </a:t>
            </a:r>
            <a:r>
              <a:rPr lang="en-US" sz="3600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type="</a:t>
            </a:r>
            <a:r>
              <a:rPr lang="en-US" sz="3600" i="1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radio</a:t>
            </a:r>
            <a:r>
              <a:rPr lang="en-US" sz="3600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360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60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name=”agree” </a:t>
            </a:r>
            <a:r>
              <a:rPr lang="en-US" sz="3600" i="0" u="none" strike="noStrike" cap="none">
                <a:solidFill>
                  <a:srgbClr val="741B47"/>
                </a:solidFill>
                <a:latin typeface="Consolas"/>
                <a:ea typeface="Consolas"/>
                <a:cs typeface="Consolas"/>
                <a:sym typeface="Consolas"/>
              </a:rPr>
              <a:t>value=”0”</a:t>
            </a:r>
            <a:r>
              <a:rPr lang="en-US" sz="360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 sz="36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600" b="1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acd52c2596_0_361"/>
          <p:cNvSpPr txBox="1"/>
          <p:nvPr/>
        </p:nvSpPr>
        <p:spPr>
          <a:xfrm>
            <a:off x="257875" y="4499300"/>
            <a:ext cx="11750400" cy="17505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една и съща стойност на </a:t>
            </a:r>
            <a:r>
              <a:rPr lang="en-US" sz="2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name=”agree” </a:t>
            </a:r>
            <a:r>
              <a:rPr lang="en-US" sz="26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60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различна стойност на </a:t>
            </a:r>
            <a:r>
              <a:rPr lang="en-US" sz="2600" i="0" u="none" strike="noStrike" cap="none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value=”1”</a:t>
            </a:r>
            <a:r>
              <a:rPr lang="en-US" sz="26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2600" i="0" u="none" strike="noStrike" cap="none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value=”0”</a:t>
            </a:r>
            <a:endParaRPr sz="260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cd52c2596_0_36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form fields</a:t>
            </a:r>
            <a:endParaRPr/>
          </a:p>
        </p:txBody>
      </p:sp>
      <p:sp>
        <p:nvSpPr>
          <p:cNvPr id="575" name="Google Shape;575;gacd52c2596_0_36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576" name="Google Shape;576;gacd52c2596_0_368"/>
          <p:cNvSpPr txBox="1"/>
          <p:nvPr/>
        </p:nvSpPr>
        <p:spPr>
          <a:xfrm>
            <a:off x="220800" y="2454800"/>
            <a:ext cx="11824500" cy="23490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4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&lt;select </a:t>
            </a:r>
            <a:r>
              <a:rPr lang="en-US" sz="340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name=”occupation”</a:t>
            </a:r>
            <a:r>
              <a:rPr lang="en-US" sz="34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40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4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&lt;option </a:t>
            </a:r>
            <a:r>
              <a:rPr lang="en-US" sz="340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value=”student”</a:t>
            </a:r>
            <a:r>
              <a:rPr lang="en-US" sz="34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&gt;Student&lt;/option&gt;</a:t>
            </a:r>
            <a:endParaRPr sz="340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40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&lt;option </a:t>
            </a:r>
            <a:r>
              <a:rPr lang="en-US" sz="340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value=”teacher”</a:t>
            </a:r>
            <a:r>
              <a:rPr lang="en-US" sz="340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&gt;Teacher&lt;/option&gt;</a:t>
            </a:r>
            <a:endParaRPr sz="340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40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&lt;/select&gt;</a:t>
            </a:r>
            <a:endParaRPr sz="340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acd52c2596_0_368"/>
          <p:cNvSpPr txBox="1"/>
          <p:nvPr/>
        </p:nvSpPr>
        <p:spPr>
          <a:xfrm>
            <a:off x="220800" y="5193813"/>
            <a:ext cx="11750400" cy="9408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name </a:t>
            </a:r>
            <a:r>
              <a:rPr lang="en-US" sz="24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атрибута се поставя в отварящия select tag </a:t>
            </a:r>
            <a:endParaRPr sz="240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value </a:t>
            </a:r>
            <a:r>
              <a:rPr lang="en-US" sz="24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атрибутите поставяме в отварящите option тагове</a:t>
            </a:r>
            <a:endParaRPr sz="240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gacd52c2596_0_368"/>
          <p:cNvSpPr txBox="1"/>
          <p:nvPr/>
        </p:nvSpPr>
        <p:spPr>
          <a:xfrm>
            <a:off x="220800" y="1462725"/>
            <a:ext cx="11750400" cy="5127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Избор само на една стойност</a:t>
            </a:r>
            <a:endParaRPr sz="2400" b="1" i="0" u="none" strike="noStrike" cap="none">
              <a:solidFill>
                <a:srgbClr val="F2A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 b="1" i="0" u="none" strike="noStrike" cap="none">
              <a:solidFill>
                <a:srgbClr val="F2A81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acd52c2596_0_37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form fields</a:t>
            </a:r>
            <a:endParaRPr/>
          </a:p>
        </p:txBody>
      </p:sp>
      <p:sp>
        <p:nvSpPr>
          <p:cNvPr id="584" name="Google Shape;584;gacd52c2596_0_37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585" name="Google Shape;585;gacd52c2596_0_376"/>
          <p:cNvSpPr txBox="1"/>
          <p:nvPr/>
        </p:nvSpPr>
        <p:spPr>
          <a:xfrm>
            <a:off x="183750" y="1590775"/>
            <a:ext cx="11824500" cy="30228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&lt;textarea </a:t>
            </a:r>
            <a:r>
              <a:rPr lang="en-US" sz="360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name=”message”</a:t>
            </a:r>
            <a:r>
              <a:rPr lang="en-US" sz="36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60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360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&lt;/textarea&gt;</a:t>
            </a:r>
            <a:endParaRPr sz="360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acd52c2596_0_376"/>
          <p:cNvSpPr txBox="1"/>
          <p:nvPr/>
        </p:nvSpPr>
        <p:spPr>
          <a:xfrm>
            <a:off x="220800" y="5098700"/>
            <a:ext cx="11750400" cy="6201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за по-дълги текстове - над 255 знака</a:t>
            </a:r>
            <a:endParaRPr sz="240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acd52c2596_0_38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form labels</a:t>
            </a:r>
            <a:endParaRPr/>
          </a:p>
        </p:txBody>
      </p:sp>
      <p:sp>
        <p:nvSpPr>
          <p:cNvPr id="592" name="Google Shape;592;gacd52c2596_0_38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593" name="Google Shape;593;gacd52c2596_0_383"/>
          <p:cNvSpPr txBox="1"/>
          <p:nvPr/>
        </p:nvSpPr>
        <p:spPr>
          <a:xfrm>
            <a:off x="336150" y="1650950"/>
            <a:ext cx="11672100" cy="17781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&lt;label </a:t>
            </a:r>
            <a:r>
              <a:rPr lang="en-US" sz="240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for=”username”</a:t>
            </a:r>
            <a:r>
              <a:rPr lang="en-US" sz="24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Username:</a:t>
            </a:r>
            <a:endParaRPr sz="240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&lt;input type=”text” name=”username” </a:t>
            </a:r>
            <a:r>
              <a:rPr lang="en-US" sz="240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id=”username”</a:t>
            </a:r>
            <a:r>
              <a:rPr lang="en-US" sz="24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&lt;/label&gt;</a:t>
            </a:r>
            <a:endParaRPr sz="240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acd52c2596_0_383"/>
          <p:cNvSpPr txBox="1"/>
          <p:nvPr/>
        </p:nvSpPr>
        <p:spPr>
          <a:xfrm>
            <a:off x="336150" y="4029175"/>
            <a:ext cx="11824500" cy="14772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Username: 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gacd52c2596_0_383"/>
          <p:cNvSpPr txBox="1"/>
          <p:nvPr/>
        </p:nvSpPr>
        <p:spPr>
          <a:xfrm>
            <a:off x="3403500" y="4366075"/>
            <a:ext cx="4888500" cy="8826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acd52c2596_0_532"/>
          <p:cNvSpPr txBox="1">
            <a:spLocks noGrp="1"/>
          </p:cNvSpPr>
          <p:nvPr>
            <p:ph type="body" idx="1"/>
          </p:nvPr>
        </p:nvSpPr>
        <p:spPr>
          <a:xfrm>
            <a:off x="2304400" y="1495576"/>
            <a:ext cx="7583100" cy="4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350" marR="0" lvl="0" indent="-5143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29857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None/>
            </a:pP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gacd52c2596_0_5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604" name="Google Shape;604;gacd52c2596_0_5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grpSp>
        <p:nvGrpSpPr>
          <p:cNvPr id="605" name="Google Shape;605;gacd52c2596_0_532"/>
          <p:cNvGrpSpPr/>
          <p:nvPr/>
        </p:nvGrpSpPr>
        <p:grpSpPr>
          <a:xfrm>
            <a:off x="1778297" y="1231637"/>
            <a:ext cx="8635425" cy="5301667"/>
            <a:chOff x="472011" y="1508786"/>
            <a:chExt cx="3799800" cy="4865700"/>
          </a:xfrm>
        </p:grpSpPr>
        <p:sp>
          <p:nvSpPr>
            <p:cNvPr id="606" name="Google Shape;606;gacd52c2596_0_532"/>
            <p:cNvSpPr/>
            <p:nvPr/>
          </p:nvSpPr>
          <p:spPr>
            <a:xfrm>
              <a:off x="472011" y="1508786"/>
              <a:ext cx="3799800" cy="4865700"/>
            </a:xfrm>
            <a:prstGeom prst="roundRect">
              <a:avLst>
                <a:gd name="adj" fmla="val 396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gacd52c2596_0_532"/>
            <p:cNvSpPr/>
            <p:nvPr/>
          </p:nvSpPr>
          <p:spPr>
            <a:xfrm>
              <a:off x="540767" y="1781251"/>
              <a:ext cx="85800" cy="4320600"/>
            </a:xfrm>
            <a:prstGeom prst="roundRect">
              <a:avLst>
                <a:gd name="adj" fmla="val 50000"/>
              </a:avLst>
            </a:prstGeom>
            <a:solidFill>
              <a:schemeClr val="lt2">
                <a:alpha val="403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gacd52c2596_0_532"/>
            <p:cNvSpPr/>
            <p:nvPr/>
          </p:nvSpPr>
          <p:spPr>
            <a:xfrm rot="5400000">
              <a:off x="3762508" y="1912436"/>
              <a:ext cx="669900" cy="238500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lt2">
                <a:alpha val="223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9" name="Google Shape;609;gacd52c2596_0_532"/>
          <p:cNvSpPr txBox="1"/>
          <p:nvPr/>
        </p:nvSpPr>
        <p:spPr>
          <a:xfrm>
            <a:off x="2469675" y="1574300"/>
            <a:ext cx="7084200" cy="4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Char char="➔"/>
            </a:pPr>
            <a:r>
              <a:rPr lang="en-US" sz="24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Не изпускайте затварящите тагове!</a:t>
            </a:r>
            <a:endParaRPr sz="2400" b="1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Char char="➔"/>
            </a:pPr>
            <a:r>
              <a:rPr lang="en-US" sz="24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Внимавайте, къде затваряте таговете!</a:t>
            </a:r>
            <a:endParaRPr sz="2400" b="1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Char char="➔"/>
            </a:pPr>
            <a:r>
              <a:rPr lang="en-US" sz="24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Не слагайте затварящи тагове, на елементите, </a:t>
            </a:r>
            <a:br>
              <a:rPr lang="en-US" sz="24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които са самозатварящи се!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" name="Google Shape;610;gacd52c2596_0_5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9202" y="4082127"/>
            <a:ext cx="3262875" cy="244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acd52c2596_0_546"/>
          <p:cNvSpPr txBox="1">
            <a:spLocks noGrp="1"/>
          </p:cNvSpPr>
          <p:nvPr>
            <p:ph type="body" idx="1"/>
          </p:nvPr>
        </p:nvSpPr>
        <p:spPr>
          <a:xfrm>
            <a:off x="2304400" y="1495576"/>
            <a:ext cx="7583100" cy="4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350" marR="0" lvl="0" indent="-5143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29857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None/>
            </a:pP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gacd52c2596_0_54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619" name="Google Shape;619;gacd52c2596_0_54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grpSp>
        <p:nvGrpSpPr>
          <p:cNvPr id="620" name="Google Shape;620;gacd52c2596_0_546"/>
          <p:cNvGrpSpPr/>
          <p:nvPr/>
        </p:nvGrpSpPr>
        <p:grpSpPr>
          <a:xfrm>
            <a:off x="1778297" y="1231637"/>
            <a:ext cx="8635425" cy="5301667"/>
            <a:chOff x="472011" y="1508786"/>
            <a:chExt cx="3799800" cy="4865700"/>
          </a:xfrm>
        </p:grpSpPr>
        <p:sp>
          <p:nvSpPr>
            <p:cNvPr id="621" name="Google Shape;621;gacd52c2596_0_546"/>
            <p:cNvSpPr/>
            <p:nvPr/>
          </p:nvSpPr>
          <p:spPr>
            <a:xfrm>
              <a:off x="472011" y="1508786"/>
              <a:ext cx="3799800" cy="4865700"/>
            </a:xfrm>
            <a:prstGeom prst="roundRect">
              <a:avLst>
                <a:gd name="adj" fmla="val 396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gacd52c2596_0_546"/>
            <p:cNvSpPr/>
            <p:nvPr/>
          </p:nvSpPr>
          <p:spPr>
            <a:xfrm>
              <a:off x="540767" y="1781251"/>
              <a:ext cx="85800" cy="4320600"/>
            </a:xfrm>
            <a:prstGeom prst="roundRect">
              <a:avLst>
                <a:gd name="adj" fmla="val 50000"/>
              </a:avLst>
            </a:prstGeom>
            <a:solidFill>
              <a:schemeClr val="lt2">
                <a:alpha val="403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gacd52c2596_0_546"/>
            <p:cNvSpPr/>
            <p:nvPr/>
          </p:nvSpPr>
          <p:spPr>
            <a:xfrm rot="5400000">
              <a:off x="3762508" y="1912436"/>
              <a:ext cx="669900" cy="238500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lt2">
                <a:alpha val="223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4" name="Google Shape;624;gacd52c2596_0_546"/>
          <p:cNvSpPr txBox="1"/>
          <p:nvPr/>
        </p:nvSpPr>
        <p:spPr>
          <a:xfrm>
            <a:off x="2469675" y="1574300"/>
            <a:ext cx="6787200" cy="4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  <a:r>
              <a:rPr lang="en-US" sz="2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се грижи </a:t>
            </a:r>
            <a:endParaRPr sz="2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САМО</a:t>
            </a:r>
            <a:r>
              <a:rPr lang="en-US" sz="2900" b="1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900" b="1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за </a:t>
            </a:r>
            <a:r>
              <a:rPr lang="en-US" sz="2900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съдържанието на страницата</a:t>
            </a:r>
            <a:r>
              <a:rPr lang="en-US" sz="2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sz="2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Не трябва да се занимава </a:t>
            </a:r>
            <a:endParaRPr sz="2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с това как ще изглеждат елементите на страницата!</a:t>
            </a:r>
            <a:endParaRPr sz="2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2131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➔"/>
            </a:pPr>
            <a:r>
              <a:rPr lang="en-US" sz="2400" u="sng">
                <a:solidFill>
                  <a:schemeClr val="dk2"/>
                </a:solidFill>
              </a:rPr>
              <a:t>Hyper text markup language</a:t>
            </a:r>
            <a:r>
              <a:rPr lang="en-US" sz="2400">
                <a:solidFill>
                  <a:schemeClr val="dk2"/>
                </a:solidFill>
              </a:rPr>
              <a:t> 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Char char="➔"/>
            </a:pPr>
            <a:r>
              <a:rPr lang="en-US" sz="2400">
                <a:solidFill>
                  <a:schemeClr val="dk2"/>
                </a:solidFill>
              </a:rPr>
              <a:t>Описва </a:t>
            </a:r>
            <a:r>
              <a:rPr lang="en-US" sz="2400" u="sng">
                <a:solidFill>
                  <a:schemeClr val="dk2"/>
                </a:solidFill>
              </a:rPr>
              <a:t>съдържанието</a:t>
            </a:r>
            <a:r>
              <a:rPr lang="en-US" sz="2400">
                <a:solidFill>
                  <a:schemeClr val="dk2"/>
                </a:solidFill>
              </a:rPr>
              <a:t> на web-страницата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Clr>
                <a:schemeClr val="dk2"/>
              </a:buClr>
              <a:buSzPts val="2400"/>
              <a:buChar char="➔"/>
            </a:pPr>
            <a:r>
              <a:rPr lang="en-US" sz="2400" u="sng">
                <a:solidFill>
                  <a:srgbClr val="F2A818"/>
                </a:solidFill>
              </a:rPr>
              <a:t>.html </a:t>
            </a:r>
            <a:r>
              <a:rPr lang="en-US" sz="2400">
                <a:solidFill>
                  <a:schemeClr val="dk2"/>
                </a:solidFill>
              </a:rPr>
              <a:t>– разширение на файла;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Clr>
                <a:schemeClr val="dk2"/>
              </a:buClr>
              <a:buSzPts val="2400"/>
              <a:buChar char="➔"/>
            </a:pPr>
            <a:r>
              <a:rPr lang="en-US" sz="2400">
                <a:solidFill>
                  <a:schemeClr val="dk2"/>
                </a:solidFill>
              </a:rPr>
              <a:t>отваря се от браузъра, който чрез маркерите разчита записания текст във </a:t>
            </a:r>
            <a:r>
              <a:rPr lang="en-US" sz="2400" u="sng">
                <a:solidFill>
                  <a:schemeClr val="dk2"/>
                </a:solidFill>
              </a:rPr>
              <a:t>.html файла</a:t>
            </a:r>
            <a:r>
              <a:rPr lang="en-US" sz="2400">
                <a:solidFill>
                  <a:schemeClr val="dk2"/>
                </a:solidFill>
              </a:rPr>
              <a:t> и го превръща в web-страница.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SzPts val="1800"/>
              <a:buNone/>
            </a:pPr>
            <a:r>
              <a:rPr lang="en-US" sz="2400" u="sng">
                <a:solidFill>
                  <a:schemeClr val="dk2"/>
                </a:solidFill>
              </a:rPr>
              <a:t>file.html-&gt;browser-&gt;web page</a:t>
            </a:r>
            <a:endParaRPr sz="2400" u="sng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SzPts val="1800"/>
              <a:buNone/>
            </a:pPr>
            <a:r>
              <a:rPr lang="en-US" sz="2400" u="sng">
                <a:solidFill>
                  <a:srgbClr val="F2A818"/>
                </a:solidFill>
              </a:rPr>
              <a:t>името е с латински букви/английски думи без разтояние и специални символи</a:t>
            </a:r>
            <a:endParaRPr sz="2400" u="sng">
              <a:solidFill>
                <a:srgbClr val="F2A818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183" name="Google Shape;183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0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1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644" name="Google Shape;644;p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645" name="Google Shape;645;p40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0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0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/>
          <p:nvPr/>
        </p:nvSpPr>
        <p:spPr>
          <a:xfrm>
            <a:off x="4437525" y="2107700"/>
            <a:ext cx="3345300" cy="11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Инструменти за разработка</a:t>
            </a:r>
            <a:endParaRPr sz="36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Инструменти за разработка</a:t>
            </a: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➔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Firefox Developer Edition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➔"/>
            </a:pPr>
            <a:r>
              <a:rPr lang="en-US" sz="2400">
                <a:solidFill>
                  <a:schemeClr val="dk2"/>
                </a:solidFill>
              </a:rPr>
              <a:t>Инструменти за разработка – </a:t>
            </a:r>
            <a:endParaRPr sz="2400">
              <a:solidFill>
                <a:schemeClr val="dk2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◆"/>
            </a:pPr>
            <a:r>
              <a:rPr lang="en-US" sz="2400">
                <a:solidFill>
                  <a:schemeClr val="dk2"/>
                </a:solidFill>
              </a:rPr>
              <a:t>Notepad, Notepad++, Sublime 3, </a:t>
            </a:r>
            <a:endParaRPr sz="2400">
              <a:solidFill>
                <a:schemeClr val="dk2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◆"/>
            </a:pPr>
            <a:r>
              <a:rPr lang="en-US" sz="2400">
                <a:solidFill>
                  <a:schemeClr val="dk2"/>
                </a:solidFill>
              </a:rPr>
              <a:t>NetBeans, VSC …..;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Char char="➔"/>
            </a:pPr>
            <a:r>
              <a:rPr lang="en-US" sz="2400" b="1" u="sng">
                <a:solidFill>
                  <a:srgbClr val="F2A818"/>
                </a:solidFill>
              </a:rPr>
              <a:t>Sublime Text</a:t>
            </a:r>
            <a:r>
              <a:rPr lang="en-US" sz="2400">
                <a:solidFill>
                  <a:schemeClr val="dk2"/>
                </a:solidFill>
              </a:rPr>
              <a:t> - текстов редактор идва с малко функции, но за сметка на това може да го надстроите според своите предпочитания и нужди. 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Char char="➔"/>
            </a:pPr>
            <a:r>
              <a:rPr lang="en-US" sz="2400">
                <a:solidFill>
                  <a:schemeClr val="dk2"/>
                </a:solidFill>
              </a:rPr>
              <a:t>Има много безплатни пакети - </a:t>
            </a:r>
            <a:r>
              <a:rPr lang="en-US" sz="2400" b="1" u="sng">
                <a:solidFill>
                  <a:srgbClr val="F2A818"/>
                </a:solidFill>
              </a:rPr>
              <a:t>plugins (packages)</a:t>
            </a:r>
            <a:r>
              <a:rPr lang="en-US" sz="2400" b="1">
                <a:solidFill>
                  <a:srgbClr val="F2A818"/>
                </a:solidFill>
              </a:rPr>
              <a:t> </a:t>
            </a:r>
            <a:r>
              <a:rPr lang="en-US" sz="2400" b="1" u="sng">
                <a:solidFill>
                  <a:srgbClr val="F2A81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https://packagecontrol.io/</a:t>
            </a:r>
            <a:endParaRPr sz="2400" b="1" u="sng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199" name="Google Shape;199;p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200" name="Google Shape;200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/>
          <p:nvPr/>
        </p:nvSpPr>
        <p:spPr>
          <a:xfrm>
            <a:off x="4423350" y="2361575"/>
            <a:ext cx="33453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РЕСУРСИ</a:t>
            </a:r>
            <a:endParaRPr sz="36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1893</Words>
  <Application>Microsoft Office PowerPoint</Application>
  <PresentationFormat>По избор</PresentationFormat>
  <Paragraphs>574</Paragraphs>
  <Slides>60</Slides>
  <Notes>60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60</vt:i4>
      </vt:variant>
    </vt:vector>
  </HeadingPairs>
  <TitlesOfParts>
    <vt:vector size="67" baseType="lpstr">
      <vt:lpstr>Arial</vt:lpstr>
      <vt:lpstr>Noto Sans Symbols</vt:lpstr>
      <vt:lpstr>Times New Roman</vt:lpstr>
      <vt:lpstr>Calibri</vt:lpstr>
      <vt:lpstr>Roboto</vt:lpstr>
      <vt:lpstr>Consolas</vt:lpstr>
      <vt:lpstr>1_SoftUni3_1</vt:lpstr>
      <vt:lpstr>HTML intro</vt:lpstr>
      <vt:lpstr>Table of Contents</vt:lpstr>
      <vt:lpstr>Презентация на PowerPoint</vt:lpstr>
      <vt:lpstr>ИСТОРИЯ</vt:lpstr>
      <vt:lpstr>Презентация на PowerPoint</vt:lpstr>
      <vt:lpstr>HTML</vt:lpstr>
      <vt:lpstr>Презентация на PowerPoint</vt:lpstr>
      <vt:lpstr>HTML</vt:lpstr>
      <vt:lpstr>Презентация на PowerPoint</vt:lpstr>
      <vt:lpstr>HTML</vt:lpstr>
      <vt:lpstr>Презентация на PowerPoint</vt:lpstr>
      <vt:lpstr>ДОБРА ПРАКТИКА</vt:lpstr>
      <vt:lpstr>ДОБРА ПРАКТИКА</vt:lpstr>
      <vt:lpstr>ЗАДЪЛЖИТЕЛНА ПРАКТИКА</vt:lpstr>
      <vt:lpstr>Презентация на PowerPoint</vt:lpstr>
      <vt:lpstr>HTML елементи</vt:lpstr>
      <vt:lpstr>Презентация на PowerPoint</vt:lpstr>
      <vt:lpstr>Структура на HTML документа</vt:lpstr>
      <vt:lpstr>Структура на HTML документа</vt:lpstr>
      <vt:lpstr>Структура на HTML документа</vt:lpstr>
      <vt:lpstr>Структура на HTML документа</vt:lpstr>
      <vt:lpstr>Презентация на PowerPoint</vt:lpstr>
      <vt:lpstr>HTML елементи  - класификация</vt:lpstr>
      <vt:lpstr>HTML елементи  - класификация</vt:lpstr>
      <vt:lpstr>HTML елементи  - класификация</vt:lpstr>
      <vt:lpstr>HTML елементи  - класификация</vt:lpstr>
      <vt:lpstr>HTML елементи  - класификация</vt:lpstr>
      <vt:lpstr>HTML елементи  - класификация</vt:lpstr>
      <vt:lpstr>HTML елементи  - класификация</vt:lpstr>
      <vt:lpstr>HTML елементи  - класификация</vt:lpstr>
      <vt:lpstr>Summary</vt:lpstr>
      <vt:lpstr>Презентация на PowerPoint</vt:lpstr>
      <vt:lpstr>Валидиране на HTML</vt:lpstr>
      <vt:lpstr>Презентация на PowerPoint</vt:lpstr>
      <vt:lpstr>Задачи</vt:lpstr>
      <vt:lpstr>Презентация на PowerPoint</vt:lpstr>
      <vt:lpstr>Презентация на PowerPoint</vt:lpstr>
      <vt:lpstr>ТАБЛИЦИ</vt:lpstr>
      <vt:lpstr>HTML tables</vt:lpstr>
      <vt:lpstr>HTML tables - colspan</vt:lpstr>
      <vt:lpstr>HTML tables - rowspan</vt:lpstr>
      <vt:lpstr>HTML tables - thead, tbody, tfoot tags</vt:lpstr>
      <vt:lpstr>Презентация на PowerPoint</vt:lpstr>
      <vt:lpstr>HTML forms</vt:lpstr>
      <vt:lpstr>HTML forms</vt:lpstr>
      <vt:lpstr>HTML forms</vt:lpstr>
      <vt:lpstr>HTML form fields</vt:lpstr>
      <vt:lpstr>HTML form fields</vt:lpstr>
      <vt:lpstr>HTML form fields</vt:lpstr>
      <vt:lpstr>HTML form fields</vt:lpstr>
      <vt:lpstr>HTML form fields</vt:lpstr>
      <vt:lpstr>HTML form fields</vt:lpstr>
      <vt:lpstr>HTML form fields</vt:lpstr>
      <vt:lpstr>HTML form fields</vt:lpstr>
      <vt:lpstr>HTML form labels</vt:lpstr>
      <vt:lpstr>Summary</vt:lpstr>
      <vt:lpstr>Summary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intro</dc:title>
  <dc:creator>Milena</dc:creator>
  <cp:lastModifiedBy>Ariel</cp:lastModifiedBy>
  <cp:revision>1</cp:revision>
  <dcterms:modified xsi:type="dcterms:W3CDTF">2020-11-22T16:01:05Z</dcterms:modified>
</cp:coreProperties>
</file>